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  <p:sldMasterId id="2147483720" r:id="rId5"/>
    <p:sldMasterId id="2147483732" r:id="rId6"/>
    <p:sldMasterId id="2147483774" r:id="rId7"/>
  </p:sldMasterIdLst>
  <p:notesMasterIdLst>
    <p:notesMasterId r:id="rId26"/>
  </p:notesMasterIdLst>
  <p:sldIdLst>
    <p:sldId id="256" r:id="rId8"/>
    <p:sldId id="778" r:id="rId9"/>
    <p:sldId id="724" r:id="rId10"/>
    <p:sldId id="903" r:id="rId11"/>
    <p:sldId id="893" r:id="rId12"/>
    <p:sldId id="894" r:id="rId13"/>
    <p:sldId id="896" r:id="rId14"/>
    <p:sldId id="783" r:id="rId15"/>
    <p:sldId id="899" r:id="rId16"/>
    <p:sldId id="762" r:id="rId17"/>
    <p:sldId id="900" r:id="rId18"/>
    <p:sldId id="901" r:id="rId19"/>
    <p:sldId id="283" r:id="rId20"/>
    <p:sldId id="897" r:id="rId21"/>
    <p:sldId id="271" r:id="rId22"/>
    <p:sldId id="864" r:id="rId23"/>
    <p:sldId id="895" r:id="rId24"/>
    <p:sldId id="90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Gates" initials="AG" lastIdx="1" clrIdx="0">
    <p:extLst>
      <p:ext uri="{19B8F6BF-5375-455C-9EA6-DF929625EA0E}">
        <p15:presenceInfo xmlns:p15="http://schemas.microsoft.com/office/powerpoint/2012/main" userId="Ann Gates" providerId="None"/>
      </p:ext>
    </p:extLst>
  </p:cmAuthor>
  <p:cmAuthor id="2" name="Gates, Ann" initials="GA" lastIdx="2" clrIdx="1">
    <p:extLst>
      <p:ext uri="{19B8F6BF-5375-455C-9EA6-DF929625EA0E}">
        <p15:presenceInfo xmlns:p15="http://schemas.microsoft.com/office/powerpoint/2012/main" userId="Gates, 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513"/>
    <a:srgbClr val="777777"/>
    <a:srgbClr val="CC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BB648C-9481-4E1A-AF1E-0776E799716A}" v="1950" dt="2023-05-16T14:56:00.067"/>
  </p1510:revLst>
</p1510:revInfo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0" autoAdjust="0"/>
    <p:restoredTop sz="92244" autoAdjust="0"/>
  </p:normalViewPr>
  <p:slideViewPr>
    <p:cSldViewPr snapToGrid="0">
      <p:cViewPr>
        <p:scale>
          <a:sx n="87" d="100"/>
          <a:sy n="87" d="100"/>
        </p:scale>
        <p:origin x="6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88"/>
    </p:cViewPr>
  </p:sorterViewPr>
  <p:notesViewPr>
    <p:cSldViewPr snapToGrid="0">
      <p:cViewPr>
        <p:scale>
          <a:sx n="72" d="100"/>
          <a:sy n="72" d="100"/>
        </p:scale>
        <p:origin x="2832" y="-67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ates.CS31002-161977\AppData\Roaming\Microsoft\Excel\Book2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HSI</a:t>
            </a:r>
            <a:r>
              <a:rPr lang="en-US" baseline="0"/>
              <a:t> ACADEMIC PARTNERS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06661648"/>
        <c:axId val="1302563328"/>
      </c:barChart>
      <c:catAx>
        <c:axId val="130666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563328"/>
        <c:crosses val="autoZero"/>
        <c:auto val="1"/>
        <c:lblAlgn val="ctr"/>
        <c:lblOffset val="100"/>
        <c:noMultiLvlLbl val="0"/>
      </c:catAx>
      <c:valAx>
        <c:axId val="130256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661648"/>
        <c:crosses val="autoZero"/>
        <c:crossBetween val="between"/>
      </c:valAx>
      <c:spPr>
        <a:solidFill>
          <a:schemeClr val="accent6">
            <a:lumMod val="25000"/>
          </a:schemeClr>
        </a:solidFill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060"/>
                </a:solidFill>
              </a:rPr>
              <a:t>Growth in Partnerships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Sheet2!$A$1:$D$1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Sheet2!$A$2:$D$2</c:f>
              <c:numCache>
                <c:formatCode>General</c:formatCode>
                <c:ptCount val="4"/>
                <c:pt idx="0">
                  <c:v>27</c:v>
                </c:pt>
                <c:pt idx="1">
                  <c:v>34</c:v>
                </c:pt>
                <c:pt idx="2">
                  <c:v>35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6C-4DA6-BE8B-E3703C18F55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09309055"/>
        <c:axId val="2109315711"/>
      </c:barChart>
      <c:catAx>
        <c:axId val="210930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315711"/>
        <c:crosses val="autoZero"/>
        <c:auto val="1"/>
        <c:lblAlgn val="ctr"/>
        <c:lblOffset val="100"/>
        <c:noMultiLvlLbl val="0"/>
      </c:catAx>
      <c:valAx>
        <c:axId val="210931571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9309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8D147-6B82-4953-A7C3-A6AB082E26FD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1352A99-8DF0-4198-AAA7-439D0763CB92}">
      <dgm:prSet custT="1"/>
      <dgm:spPr/>
      <dgm:t>
        <a:bodyPr/>
        <a:lstStyle/>
        <a:p>
          <a:r>
            <a:rPr lang="en-US" sz="2400" b="1" dirty="0"/>
            <a:t>NSF INCLUDES</a:t>
          </a:r>
        </a:p>
        <a:p>
          <a:r>
            <a:rPr lang="en-US" sz="2400" dirty="0"/>
            <a:t>A comprehensive national initiative designed to enhance U.S. leadership in STEM discoveries and innovations by focusing on broadening participation in STEM fields at scale. </a:t>
          </a:r>
          <a:r>
            <a:rPr lang="en-US" sz="2300" dirty="0"/>
            <a:t> </a:t>
          </a:r>
        </a:p>
      </dgm:t>
    </dgm:pt>
    <dgm:pt modelId="{B2DFD7B4-E347-48F6-8BED-A41CFE29928F}" type="parTrans" cxnId="{F42EC660-8AB2-4EA1-95BD-0512FBC779A6}">
      <dgm:prSet/>
      <dgm:spPr/>
      <dgm:t>
        <a:bodyPr/>
        <a:lstStyle/>
        <a:p>
          <a:endParaRPr lang="en-US"/>
        </a:p>
      </dgm:t>
    </dgm:pt>
    <dgm:pt modelId="{B8F730CC-F080-495B-991E-434D53D40402}" type="sibTrans" cxnId="{F42EC660-8AB2-4EA1-95BD-0512FBC779A6}">
      <dgm:prSet/>
      <dgm:spPr/>
      <dgm:t>
        <a:bodyPr/>
        <a:lstStyle/>
        <a:p>
          <a:endParaRPr lang="en-US"/>
        </a:p>
      </dgm:t>
    </dgm:pt>
    <dgm:pt modelId="{75CBFB84-7358-4A57-ABC9-4E0349520D3B}">
      <dgm:prSet custT="1"/>
      <dgm:spPr/>
      <dgm:t>
        <a:bodyPr/>
        <a:lstStyle/>
        <a:p>
          <a:r>
            <a:rPr lang="en-US" sz="2400" b="1" dirty="0"/>
            <a:t>CAHSI INCLUDES </a:t>
          </a:r>
        </a:p>
        <a:p>
          <a:r>
            <a:rPr lang="en-US" sz="2400" b="1" dirty="0"/>
            <a:t>Mission</a:t>
          </a:r>
        </a:p>
        <a:p>
          <a:r>
            <a:rPr lang="en-US" sz="2300" dirty="0"/>
            <a:t>Grow and sustain a networked community committed to recruiting, retaining, and accelerating the progress of Hispanics in computing.</a:t>
          </a:r>
        </a:p>
        <a:p>
          <a:endParaRPr lang="en-US" sz="2300" dirty="0"/>
        </a:p>
      </dgm:t>
    </dgm:pt>
    <dgm:pt modelId="{BD2135F6-8CE6-4167-BF79-0E7D14B88AD2}" type="parTrans" cxnId="{368CC2A3-E23F-4BC7-B9A3-9B941DDCE22F}">
      <dgm:prSet/>
      <dgm:spPr/>
      <dgm:t>
        <a:bodyPr/>
        <a:lstStyle/>
        <a:p>
          <a:endParaRPr lang="en-US"/>
        </a:p>
      </dgm:t>
    </dgm:pt>
    <dgm:pt modelId="{A754222B-B402-4994-8554-3B91A0A22932}" type="sibTrans" cxnId="{368CC2A3-E23F-4BC7-B9A3-9B941DDCE22F}">
      <dgm:prSet/>
      <dgm:spPr/>
      <dgm:t>
        <a:bodyPr/>
        <a:lstStyle/>
        <a:p>
          <a:endParaRPr lang="en-US"/>
        </a:p>
      </dgm:t>
    </dgm:pt>
    <dgm:pt modelId="{1B8386E1-B1F1-4C10-B7DE-50D0F2A6F555}" type="pres">
      <dgm:prSet presAssocID="{B328D147-6B82-4953-A7C3-A6AB082E26FD}" presName="diagram" presStyleCnt="0">
        <dgm:presLayoutVars>
          <dgm:dir/>
          <dgm:resizeHandles val="exact"/>
        </dgm:presLayoutVars>
      </dgm:prSet>
      <dgm:spPr/>
    </dgm:pt>
    <dgm:pt modelId="{729C37CB-4DF2-425C-AFBE-0793834E49C3}" type="pres">
      <dgm:prSet presAssocID="{21352A99-8DF0-4198-AAA7-439D0763CB92}" presName="node" presStyleLbl="node1" presStyleIdx="0" presStyleCnt="2" custScaleY="121794">
        <dgm:presLayoutVars>
          <dgm:bulletEnabled val="1"/>
        </dgm:presLayoutVars>
      </dgm:prSet>
      <dgm:spPr/>
    </dgm:pt>
    <dgm:pt modelId="{0F516FC3-8812-42B1-B03D-351226C22153}" type="pres">
      <dgm:prSet presAssocID="{B8F730CC-F080-495B-991E-434D53D40402}" presName="sibTrans" presStyleCnt="0"/>
      <dgm:spPr/>
    </dgm:pt>
    <dgm:pt modelId="{8BFBAEB0-A9C2-4D56-93CA-932126A73A45}" type="pres">
      <dgm:prSet presAssocID="{75CBFB84-7358-4A57-ABC9-4E0349520D3B}" presName="node" presStyleLbl="node1" presStyleIdx="1" presStyleCnt="2" custScaleY="117872">
        <dgm:presLayoutVars>
          <dgm:bulletEnabled val="1"/>
        </dgm:presLayoutVars>
      </dgm:prSet>
      <dgm:spPr/>
    </dgm:pt>
  </dgm:ptLst>
  <dgm:cxnLst>
    <dgm:cxn modelId="{6F3DCC11-06AE-4C5E-9FFB-D7F3E61ADC40}" type="presOf" srcId="{21352A99-8DF0-4198-AAA7-439D0763CB92}" destId="{729C37CB-4DF2-425C-AFBE-0793834E49C3}" srcOrd="0" destOrd="0" presId="urn:microsoft.com/office/officeart/2005/8/layout/default"/>
    <dgm:cxn modelId="{F42EC660-8AB2-4EA1-95BD-0512FBC779A6}" srcId="{B328D147-6B82-4953-A7C3-A6AB082E26FD}" destId="{21352A99-8DF0-4198-AAA7-439D0763CB92}" srcOrd="0" destOrd="0" parTransId="{B2DFD7B4-E347-48F6-8BED-A41CFE29928F}" sibTransId="{B8F730CC-F080-495B-991E-434D53D40402}"/>
    <dgm:cxn modelId="{5EC9EA81-CF35-4BF4-901F-59AF8B5E8DE0}" type="presOf" srcId="{B328D147-6B82-4953-A7C3-A6AB082E26FD}" destId="{1B8386E1-B1F1-4C10-B7DE-50D0F2A6F555}" srcOrd="0" destOrd="0" presId="urn:microsoft.com/office/officeart/2005/8/layout/default"/>
    <dgm:cxn modelId="{368CC2A3-E23F-4BC7-B9A3-9B941DDCE22F}" srcId="{B328D147-6B82-4953-A7C3-A6AB082E26FD}" destId="{75CBFB84-7358-4A57-ABC9-4E0349520D3B}" srcOrd="1" destOrd="0" parTransId="{BD2135F6-8CE6-4167-BF79-0E7D14B88AD2}" sibTransId="{A754222B-B402-4994-8554-3B91A0A22932}"/>
    <dgm:cxn modelId="{26AE29DE-D5A6-414E-B958-C68C98222F79}" type="presOf" srcId="{75CBFB84-7358-4A57-ABC9-4E0349520D3B}" destId="{8BFBAEB0-A9C2-4D56-93CA-932126A73A45}" srcOrd="0" destOrd="0" presId="urn:microsoft.com/office/officeart/2005/8/layout/default"/>
    <dgm:cxn modelId="{62979DA2-198C-4136-85C9-9422F4DEAB5D}" type="presParOf" srcId="{1B8386E1-B1F1-4C10-B7DE-50D0F2A6F555}" destId="{729C37CB-4DF2-425C-AFBE-0793834E49C3}" srcOrd="0" destOrd="0" presId="urn:microsoft.com/office/officeart/2005/8/layout/default"/>
    <dgm:cxn modelId="{B5041D58-11E1-4BB0-BB02-D2DA0CAAFF74}" type="presParOf" srcId="{1B8386E1-B1F1-4C10-B7DE-50D0F2A6F555}" destId="{0F516FC3-8812-42B1-B03D-351226C22153}" srcOrd="1" destOrd="0" presId="urn:microsoft.com/office/officeart/2005/8/layout/default"/>
    <dgm:cxn modelId="{B5F5B235-5676-4AA9-BCB7-491DA530E314}" type="presParOf" srcId="{1B8386E1-B1F1-4C10-B7DE-50D0F2A6F555}" destId="{8BFBAEB0-A9C2-4D56-93CA-932126A73A4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25E92-E496-479C-851D-31AD1F9E230E}" type="doc">
      <dgm:prSet loTypeId="urn:microsoft.com/office/officeart/2009/3/layout/IncreasingArrows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88FDB2-FA1C-4EC0-B3DC-1EBACBC369E0}">
      <dgm:prSet phldrT="[Text]"/>
      <dgm:spPr/>
      <dgm:t>
        <a:bodyPr/>
        <a:lstStyle/>
        <a:p>
          <a:r>
            <a:rPr lang="en-US" dirty="0"/>
            <a:t>CAHSI formed to address underrepresentation of Hispanics in computing.</a:t>
          </a:r>
        </a:p>
      </dgm:t>
    </dgm:pt>
    <dgm:pt modelId="{860DE0E5-5055-48A6-A9C6-A511A6EB157E}" type="parTrans" cxnId="{058B23C9-131D-488F-8CF7-C4B14BA6756E}">
      <dgm:prSet/>
      <dgm:spPr/>
      <dgm:t>
        <a:bodyPr/>
        <a:lstStyle/>
        <a:p>
          <a:endParaRPr lang="en-US"/>
        </a:p>
      </dgm:t>
    </dgm:pt>
    <dgm:pt modelId="{6B7C9E9D-BF9E-4155-9BD4-3525E4AD1759}" type="sibTrans" cxnId="{058B23C9-131D-488F-8CF7-C4B14BA6756E}">
      <dgm:prSet/>
      <dgm:spPr/>
      <dgm:t>
        <a:bodyPr/>
        <a:lstStyle/>
        <a:p>
          <a:endParaRPr lang="en-US"/>
        </a:p>
      </dgm:t>
    </dgm:pt>
    <dgm:pt modelId="{1F456694-F849-4BD7-8556-7E010CE0EEB2}">
      <dgm:prSet phldrT="[Text]"/>
      <dgm:spPr/>
      <dgm:t>
        <a:bodyPr/>
        <a:lstStyle/>
        <a:p>
          <a:pPr algn="ctr"/>
          <a:r>
            <a:rPr lang="en-US" b="1" dirty="0"/>
            <a:t>2006-2016</a:t>
          </a:r>
        </a:p>
        <a:p>
          <a:pPr algn="l"/>
          <a:r>
            <a:rPr lang="en-US" dirty="0"/>
            <a:t>Funded by NSF Broadening Participation in Computing (BPC) program</a:t>
          </a:r>
        </a:p>
        <a:p>
          <a:pPr algn="l"/>
          <a:r>
            <a:rPr lang="en-US" dirty="0"/>
            <a:t>Started with seven 4-year HSIs</a:t>
          </a:r>
        </a:p>
        <a:p>
          <a:pPr algn="l"/>
          <a:r>
            <a:rPr lang="en-US" dirty="0"/>
            <a:t>Focused on institutional effective practices and their transferability:</a:t>
          </a:r>
        </a:p>
        <a:p>
          <a:pPr algn="l"/>
          <a:r>
            <a:rPr lang="en-US" dirty="0"/>
            <a:t>	Affinity Research Group (ARG) model </a:t>
          </a:r>
        </a:p>
        <a:p>
          <a:pPr algn="l"/>
          <a:r>
            <a:rPr lang="en-US" dirty="0"/>
            <a:t>	Peer-Led Team Learning (PLTL) </a:t>
          </a:r>
        </a:p>
        <a:p>
          <a:pPr algn="l"/>
          <a:r>
            <a:rPr lang="en-US" dirty="0"/>
            <a:t>	Fellow-Net</a:t>
          </a:r>
        </a:p>
        <a:p>
          <a:pPr algn="l"/>
          <a:r>
            <a:rPr lang="en-US" dirty="0"/>
            <a:t>	CS-0 (Computational Thinking)</a:t>
          </a:r>
        </a:p>
        <a:p>
          <a:pPr algn="l"/>
          <a:endParaRPr lang="en-US" b="1" dirty="0"/>
        </a:p>
        <a:p>
          <a:pPr algn="l"/>
          <a:r>
            <a:rPr lang="en-US" b="1" dirty="0"/>
            <a:t>Primary focus:  UG programs</a:t>
          </a:r>
        </a:p>
      </dgm:t>
    </dgm:pt>
    <dgm:pt modelId="{7DBC5F07-23E7-4770-9015-39A59D9397B7}" type="parTrans" cxnId="{AA730D2F-8FC6-42BF-9C34-868A405E31F5}">
      <dgm:prSet/>
      <dgm:spPr/>
      <dgm:t>
        <a:bodyPr/>
        <a:lstStyle/>
        <a:p>
          <a:endParaRPr lang="en-US"/>
        </a:p>
      </dgm:t>
    </dgm:pt>
    <dgm:pt modelId="{4877A334-0C6D-4A8B-8F23-A2055323899F}" type="sibTrans" cxnId="{AA730D2F-8FC6-42BF-9C34-868A405E31F5}">
      <dgm:prSet/>
      <dgm:spPr/>
      <dgm:t>
        <a:bodyPr/>
        <a:lstStyle/>
        <a:p>
          <a:endParaRPr lang="en-US"/>
        </a:p>
      </dgm:t>
    </dgm:pt>
    <dgm:pt modelId="{A28AB3E3-46CA-4D6D-B0E4-0DF021AC3695}" type="pres">
      <dgm:prSet presAssocID="{42025E92-E496-479C-851D-31AD1F9E230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81526996-F0F9-4842-A546-89BE01D5951A}" type="pres">
      <dgm:prSet presAssocID="{5C88FDB2-FA1C-4EC0-B3DC-1EBACBC369E0}" presName="parentText1" presStyleLbl="node1" presStyleIdx="0" presStyleCnt="1" custScaleX="97517" custLinFactNeighborX="-797" custLinFactNeighborY="-52474">
        <dgm:presLayoutVars>
          <dgm:chMax/>
          <dgm:chPref val="3"/>
          <dgm:bulletEnabled val="1"/>
        </dgm:presLayoutVars>
      </dgm:prSet>
      <dgm:spPr/>
    </dgm:pt>
    <dgm:pt modelId="{EEF2089A-481A-457A-A096-A6C24B3F140D}" type="pres">
      <dgm:prSet presAssocID="{5C88FDB2-FA1C-4EC0-B3DC-1EBACBC369E0}" presName="childText1" presStyleLbl="solidAlignAcc1" presStyleIdx="0" presStyleCnt="1" custScaleX="104738" custScaleY="111655" custLinFactNeighborX="3780" custLinFactNeighborY="7372">
        <dgm:presLayoutVars>
          <dgm:chMax val="0"/>
          <dgm:chPref val="0"/>
          <dgm:bulletEnabled val="1"/>
        </dgm:presLayoutVars>
      </dgm:prSet>
      <dgm:spPr/>
    </dgm:pt>
  </dgm:ptLst>
  <dgm:cxnLst>
    <dgm:cxn modelId="{AA730D2F-8FC6-42BF-9C34-868A405E31F5}" srcId="{5C88FDB2-FA1C-4EC0-B3DC-1EBACBC369E0}" destId="{1F456694-F849-4BD7-8556-7E010CE0EEB2}" srcOrd="0" destOrd="0" parTransId="{7DBC5F07-23E7-4770-9015-39A59D9397B7}" sibTransId="{4877A334-0C6D-4A8B-8F23-A2055323899F}"/>
    <dgm:cxn modelId="{8FEC2B5F-1767-47EB-BC6B-85BD9EA8D298}" type="presOf" srcId="{42025E92-E496-479C-851D-31AD1F9E230E}" destId="{A28AB3E3-46CA-4D6D-B0E4-0DF021AC3695}" srcOrd="0" destOrd="0" presId="urn:microsoft.com/office/officeart/2009/3/layout/IncreasingArrowsProcess"/>
    <dgm:cxn modelId="{D477CE53-A8D9-4795-943B-2A96A546E782}" type="presOf" srcId="{5C88FDB2-FA1C-4EC0-B3DC-1EBACBC369E0}" destId="{81526996-F0F9-4842-A546-89BE01D5951A}" srcOrd="0" destOrd="0" presId="urn:microsoft.com/office/officeart/2009/3/layout/IncreasingArrowsProcess"/>
    <dgm:cxn modelId="{51925757-D810-47C2-B66E-E063D9C39CD6}" type="presOf" srcId="{1F456694-F849-4BD7-8556-7E010CE0EEB2}" destId="{EEF2089A-481A-457A-A096-A6C24B3F140D}" srcOrd="0" destOrd="0" presId="urn:microsoft.com/office/officeart/2009/3/layout/IncreasingArrowsProcess"/>
    <dgm:cxn modelId="{058B23C9-131D-488F-8CF7-C4B14BA6756E}" srcId="{42025E92-E496-479C-851D-31AD1F9E230E}" destId="{5C88FDB2-FA1C-4EC0-B3DC-1EBACBC369E0}" srcOrd="0" destOrd="0" parTransId="{860DE0E5-5055-48A6-A9C6-A511A6EB157E}" sibTransId="{6B7C9E9D-BF9E-4155-9BD4-3525E4AD1759}"/>
    <dgm:cxn modelId="{0EB647AB-BF2B-4F6F-929D-878EBD023C24}" type="presParOf" srcId="{A28AB3E3-46CA-4D6D-B0E4-0DF021AC3695}" destId="{81526996-F0F9-4842-A546-89BE01D5951A}" srcOrd="0" destOrd="0" presId="urn:microsoft.com/office/officeart/2009/3/layout/IncreasingArrowsProcess"/>
    <dgm:cxn modelId="{A15E3D7F-7839-46D9-B2BF-32DCC2F87ED1}" type="presParOf" srcId="{A28AB3E3-46CA-4D6D-B0E4-0DF021AC3695}" destId="{EEF2089A-481A-457A-A096-A6C24B3F140D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025E92-E496-479C-851D-31AD1F9E230E}" type="doc">
      <dgm:prSet loTypeId="urn:microsoft.com/office/officeart/2009/3/layout/IncreasingArrows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9843B-26A2-49A2-AB7C-9BE28D9547F3}">
      <dgm:prSet phldrT="[Text]" custT="1"/>
      <dgm:spPr/>
      <dgm:t>
        <a:bodyPr/>
        <a:lstStyle/>
        <a:p>
          <a:r>
            <a:rPr lang="en-US" sz="2800" dirty="0"/>
            <a:t>CAHSI becomes an NSF INCLUDES alliance.</a:t>
          </a:r>
          <a:endParaRPr lang="en-US" sz="3300" dirty="0"/>
        </a:p>
      </dgm:t>
    </dgm:pt>
    <dgm:pt modelId="{928844A0-21F5-4025-BAD6-C730C9698146}" type="sibTrans" cxnId="{8BAFFE2A-4F76-4954-9041-FB475AFE79B2}">
      <dgm:prSet/>
      <dgm:spPr/>
      <dgm:t>
        <a:bodyPr/>
        <a:lstStyle/>
        <a:p>
          <a:endParaRPr lang="en-US"/>
        </a:p>
      </dgm:t>
    </dgm:pt>
    <dgm:pt modelId="{3C727427-649D-46DD-9A53-BDCAD8635035}" type="parTrans" cxnId="{8BAFFE2A-4F76-4954-9041-FB475AFE79B2}">
      <dgm:prSet/>
      <dgm:spPr/>
      <dgm:t>
        <a:bodyPr/>
        <a:lstStyle/>
        <a:p>
          <a:endParaRPr lang="en-US"/>
        </a:p>
      </dgm:t>
    </dgm:pt>
    <dgm:pt modelId="{977F007D-322F-4876-9B61-CCB2DFE3B936}">
      <dgm:prSet phldrT="[Text]" custT="1"/>
      <dgm:spPr/>
      <dgm:t>
        <a:bodyPr/>
        <a:lstStyle/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n-lt"/>
            </a:rPr>
            <a:t>2018- </a:t>
          </a:r>
          <a:r>
            <a:rPr lang="en-US" sz="2800" kern="1200" dirty="0">
              <a:latin typeface="+mn-lt"/>
            </a:rPr>
            <a:t>	</a:t>
          </a: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Adopts Collective Impact framework.</a:t>
          </a:r>
        </a:p>
        <a:p>
          <a:pPr marL="0" marR="0" lvl="0" indent="0" algn="l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400" b="0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Extends membership to 2-year colleges.</a:t>
          </a: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Grows to 90 HSIs.</a:t>
          </a: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Involves </a:t>
          </a:r>
          <a:r>
            <a:rPr lang="en-US" sz="2400" b="0" kern="1200" dirty="0">
              <a:latin typeface="+mn-lt"/>
            </a:rPr>
            <a:t>approximately over 70 partners.</a:t>
          </a: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</a:rPr>
            <a:t>Adds Google-CAHSI problem-solving courses as a signature practice.</a:t>
          </a: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</a:rPr>
            <a:t>Outlines  Hispanic-Servingness multi-dimensional support structures</a:t>
          </a: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latin typeface="+mn-lt"/>
          </a:endParaRP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+mn-lt"/>
            </a:rPr>
            <a:t>Focus:  Development of a collaborative infrastructure</a:t>
          </a: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0" kern="1200" dirty="0"/>
        </a:p>
      </dgm:t>
    </dgm:pt>
    <dgm:pt modelId="{749B495D-9771-43F4-9F14-D74011B41B6C}" type="sibTrans" cxnId="{7EAB0FFE-5F17-4355-8B10-65E7CA17C64A}">
      <dgm:prSet/>
      <dgm:spPr/>
      <dgm:t>
        <a:bodyPr/>
        <a:lstStyle/>
        <a:p>
          <a:endParaRPr lang="en-US"/>
        </a:p>
      </dgm:t>
    </dgm:pt>
    <dgm:pt modelId="{A7479E47-1682-49E8-995E-035B0767E7FF}" type="parTrans" cxnId="{7EAB0FFE-5F17-4355-8B10-65E7CA17C64A}">
      <dgm:prSet/>
      <dgm:spPr/>
      <dgm:t>
        <a:bodyPr/>
        <a:lstStyle/>
        <a:p>
          <a:endParaRPr lang="en-US"/>
        </a:p>
      </dgm:t>
    </dgm:pt>
    <dgm:pt modelId="{A28AB3E3-46CA-4D6D-B0E4-0DF021AC3695}" type="pres">
      <dgm:prSet presAssocID="{42025E92-E496-479C-851D-31AD1F9E230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A112598B-3BAB-450C-9986-EDAC8600D88E}" type="pres">
      <dgm:prSet presAssocID="{9689843B-26A2-49A2-AB7C-9BE28D9547F3}" presName="parentText1" presStyleLbl="node1" presStyleIdx="0" presStyleCnt="1" custScaleX="91165" custLinFactNeighborX="2209" custLinFactNeighborY="-21892">
        <dgm:presLayoutVars>
          <dgm:chMax/>
          <dgm:chPref val="3"/>
          <dgm:bulletEnabled val="1"/>
        </dgm:presLayoutVars>
      </dgm:prSet>
      <dgm:spPr/>
    </dgm:pt>
    <dgm:pt modelId="{256E4D33-C449-46DD-84DE-B7AB8C7785B9}" type="pres">
      <dgm:prSet presAssocID="{9689843B-26A2-49A2-AB7C-9BE28D9547F3}" presName="childText1" presStyleLbl="solidAlignAcc1" presStyleIdx="0" presStyleCnt="1" custScaleY="97628" custLinFactNeighborX="5823" custLinFactNeighborY="3655">
        <dgm:presLayoutVars>
          <dgm:chMax val="0"/>
          <dgm:chPref val="0"/>
          <dgm:bulletEnabled val="1"/>
        </dgm:presLayoutVars>
      </dgm:prSet>
      <dgm:spPr/>
    </dgm:pt>
  </dgm:ptLst>
  <dgm:cxnLst>
    <dgm:cxn modelId="{8BAFFE2A-4F76-4954-9041-FB475AFE79B2}" srcId="{42025E92-E496-479C-851D-31AD1F9E230E}" destId="{9689843B-26A2-49A2-AB7C-9BE28D9547F3}" srcOrd="0" destOrd="0" parTransId="{3C727427-649D-46DD-9A53-BDCAD8635035}" sibTransId="{928844A0-21F5-4025-BAD6-C730C9698146}"/>
    <dgm:cxn modelId="{8FEC2B5F-1767-47EB-BC6B-85BD9EA8D298}" type="presOf" srcId="{42025E92-E496-479C-851D-31AD1F9E230E}" destId="{A28AB3E3-46CA-4D6D-B0E4-0DF021AC3695}" srcOrd="0" destOrd="0" presId="urn:microsoft.com/office/officeart/2009/3/layout/IncreasingArrowsProcess"/>
    <dgm:cxn modelId="{53D5D491-934E-4506-AD6E-49B706BF4097}" type="presOf" srcId="{977F007D-322F-4876-9B61-CCB2DFE3B936}" destId="{256E4D33-C449-46DD-84DE-B7AB8C7785B9}" srcOrd="0" destOrd="0" presId="urn:microsoft.com/office/officeart/2009/3/layout/IncreasingArrowsProcess"/>
    <dgm:cxn modelId="{262101DC-61E9-414F-BDB3-D128B4C69254}" type="presOf" srcId="{9689843B-26A2-49A2-AB7C-9BE28D9547F3}" destId="{A112598B-3BAB-450C-9986-EDAC8600D88E}" srcOrd="0" destOrd="0" presId="urn:microsoft.com/office/officeart/2009/3/layout/IncreasingArrowsProcess"/>
    <dgm:cxn modelId="{7EAB0FFE-5F17-4355-8B10-65E7CA17C64A}" srcId="{9689843B-26A2-49A2-AB7C-9BE28D9547F3}" destId="{977F007D-322F-4876-9B61-CCB2DFE3B936}" srcOrd="0" destOrd="0" parTransId="{A7479E47-1682-49E8-995E-035B0767E7FF}" sibTransId="{749B495D-9771-43F4-9F14-D74011B41B6C}"/>
    <dgm:cxn modelId="{63557937-EEBA-4299-B400-2611FABB7D2B}" type="presParOf" srcId="{A28AB3E3-46CA-4D6D-B0E4-0DF021AC3695}" destId="{A112598B-3BAB-450C-9986-EDAC8600D88E}" srcOrd="0" destOrd="0" presId="urn:microsoft.com/office/officeart/2009/3/layout/IncreasingArrowsProcess"/>
    <dgm:cxn modelId="{5E83B1E2-5CC4-41AA-BC80-691A1899AD66}" type="presParOf" srcId="{A28AB3E3-46CA-4D6D-B0E4-0DF021AC3695}" destId="{256E4D33-C449-46DD-84DE-B7AB8C7785B9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FDDFAF-590D-4AC8-96A8-BA405AF4C26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C2FF9956-F0D5-4680-BA26-BADA5760B8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2060"/>
              </a:solidFill>
            </a:rPr>
            <a:t>Backbone </a:t>
          </a:r>
        </a:p>
        <a:p>
          <a:pPr>
            <a:lnSpc>
              <a:spcPct val="100000"/>
            </a:lnSpc>
          </a:pPr>
          <a:r>
            <a:rPr lang="en-US" dirty="0">
              <a:solidFill>
                <a:srgbClr val="002060"/>
              </a:solidFill>
            </a:rPr>
            <a:t>Regional Hubs</a:t>
          </a:r>
        </a:p>
        <a:p>
          <a:pPr>
            <a:lnSpc>
              <a:spcPct val="100000"/>
            </a:lnSpc>
          </a:pPr>
          <a:r>
            <a:rPr lang="en-US" dirty="0">
              <a:solidFill>
                <a:srgbClr val="002060"/>
              </a:solidFill>
            </a:rPr>
            <a:t>All-Hands Meetings</a:t>
          </a:r>
        </a:p>
      </dgm:t>
    </dgm:pt>
    <dgm:pt modelId="{0A92BB2C-6404-4EB3-9765-5E22FD7B8FBA}" type="parTrans" cxnId="{3E2025DE-46BC-40E5-8635-425356FAB44D}">
      <dgm:prSet/>
      <dgm:spPr/>
      <dgm:t>
        <a:bodyPr/>
        <a:lstStyle/>
        <a:p>
          <a:endParaRPr lang="en-US"/>
        </a:p>
      </dgm:t>
    </dgm:pt>
    <dgm:pt modelId="{409E4685-B508-4168-BE35-31D8C61F73C8}" type="sibTrans" cxnId="{3E2025DE-46BC-40E5-8635-425356FAB44D}">
      <dgm:prSet/>
      <dgm:spPr/>
      <dgm:t>
        <a:bodyPr/>
        <a:lstStyle/>
        <a:p>
          <a:endParaRPr lang="en-US"/>
        </a:p>
      </dgm:t>
    </dgm:pt>
    <dgm:pt modelId="{8262A28C-2BB5-488A-845A-0F1A333E57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solidFill>
                <a:srgbClr val="002060"/>
              </a:solidFill>
            </a:rPr>
            <a:t>Engage partners</a:t>
          </a:r>
        </a:p>
        <a:p>
          <a:pPr>
            <a:lnSpc>
              <a:spcPct val="100000"/>
            </a:lnSpc>
          </a:pPr>
          <a:r>
            <a:rPr lang="en-US" sz="1400" dirty="0">
              <a:solidFill>
                <a:srgbClr val="002060"/>
              </a:solidFill>
            </a:rPr>
            <a:t>Share assets</a:t>
          </a:r>
        </a:p>
        <a:p>
          <a:pPr>
            <a:lnSpc>
              <a:spcPct val="100000"/>
            </a:lnSpc>
          </a:pPr>
          <a:r>
            <a:rPr lang="en-US" sz="1400" dirty="0">
              <a:solidFill>
                <a:srgbClr val="002060"/>
              </a:solidFill>
            </a:rPr>
            <a:t>Coordinate efforts</a:t>
          </a:r>
        </a:p>
        <a:p>
          <a:pPr>
            <a:lnSpc>
              <a:spcPct val="100000"/>
            </a:lnSpc>
          </a:pPr>
          <a:r>
            <a:rPr lang="en-US" sz="1400" dirty="0">
              <a:solidFill>
                <a:srgbClr val="002060"/>
              </a:solidFill>
            </a:rPr>
            <a:t>Discuss challenges</a:t>
          </a:r>
        </a:p>
        <a:p>
          <a:pPr>
            <a:lnSpc>
              <a:spcPct val="100000"/>
            </a:lnSpc>
          </a:pPr>
          <a:r>
            <a:rPr lang="en-US" sz="1400" dirty="0">
              <a:solidFill>
                <a:srgbClr val="002060"/>
              </a:solidFill>
            </a:rPr>
            <a:t>Learn from others</a:t>
          </a:r>
        </a:p>
      </dgm:t>
    </dgm:pt>
    <dgm:pt modelId="{15016A0F-78EB-4BD4-9E3A-975715D1CE7F}" type="parTrans" cxnId="{15596BCE-3924-4B19-BB71-3E73BDD3FC01}">
      <dgm:prSet/>
      <dgm:spPr/>
      <dgm:t>
        <a:bodyPr/>
        <a:lstStyle/>
        <a:p>
          <a:endParaRPr lang="en-US"/>
        </a:p>
      </dgm:t>
    </dgm:pt>
    <dgm:pt modelId="{B041C5E2-4DB6-4241-A1C6-260C6F632703}" type="sibTrans" cxnId="{15596BCE-3924-4B19-BB71-3E73BDD3FC01}">
      <dgm:prSet/>
      <dgm:spPr/>
      <dgm:t>
        <a:bodyPr/>
        <a:lstStyle/>
        <a:p>
          <a:endParaRPr lang="en-US"/>
        </a:p>
      </dgm:t>
    </dgm:pt>
    <dgm:pt modelId="{EADE529B-CE6E-4FE1-B60D-F46B57B9CD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2060"/>
              </a:solidFill>
            </a:rPr>
            <a:t>On-Boarding Meetings</a:t>
          </a:r>
        </a:p>
      </dgm:t>
    </dgm:pt>
    <dgm:pt modelId="{C564A4AF-7C59-4268-B6DF-59582365643C}" type="parTrans" cxnId="{27A6CD88-6698-4650-91EE-967761E7660A}">
      <dgm:prSet/>
      <dgm:spPr/>
      <dgm:t>
        <a:bodyPr/>
        <a:lstStyle/>
        <a:p>
          <a:endParaRPr lang="en-US"/>
        </a:p>
      </dgm:t>
    </dgm:pt>
    <dgm:pt modelId="{5CD55868-0E26-4A16-89A6-67D1CC8F907C}" type="sibTrans" cxnId="{27A6CD88-6698-4650-91EE-967761E7660A}">
      <dgm:prSet/>
      <dgm:spPr/>
      <dgm:t>
        <a:bodyPr/>
        <a:lstStyle/>
        <a:p>
          <a:endParaRPr lang="en-US"/>
        </a:p>
      </dgm:t>
    </dgm:pt>
    <dgm:pt modelId="{F6BF540F-8ABC-4F5F-80A3-5B5BB432B8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2060"/>
              </a:solidFill>
            </a:rPr>
            <a:t>Memorandum of Understanding</a:t>
          </a:r>
        </a:p>
      </dgm:t>
    </dgm:pt>
    <dgm:pt modelId="{24D4212C-4CA0-4437-A925-040BEDCAB268}" type="parTrans" cxnId="{57A56E09-C2C0-4665-9577-20991C47B7F7}">
      <dgm:prSet/>
      <dgm:spPr/>
      <dgm:t>
        <a:bodyPr/>
        <a:lstStyle/>
        <a:p>
          <a:endParaRPr lang="en-US"/>
        </a:p>
      </dgm:t>
    </dgm:pt>
    <dgm:pt modelId="{C2CE63DF-FFF7-4AEC-AF8A-29052517A63F}" type="sibTrans" cxnId="{57A56E09-C2C0-4665-9577-20991C47B7F7}">
      <dgm:prSet/>
      <dgm:spPr/>
      <dgm:t>
        <a:bodyPr/>
        <a:lstStyle/>
        <a:p>
          <a:endParaRPr lang="en-US"/>
        </a:p>
      </dgm:t>
    </dgm:pt>
    <dgm:pt modelId="{DB7A3C04-0EEA-441B-BB23-2ECD95F06E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solidFill>
                <a:srgbClr val="002060"/>
              </a:solidFill>
            </a:rPr>
            <a:t>Align w/ mission and goals</a:t>
          </a:r>
        </a:p>
        <a:p>
          <a:pPr>
            <a:lnSpc>
              <a:spcPct val="100000"/>
            </a:lnSpc>
          </a:pPr>
          <a:r>
            <a:rPr lang="en-US" sz="1400" dirty="0">
              <a:solidFill>
                <a:srgbClr val="002060"/>
              </a:solidFill>
            </a:rPr>
            <a:t>Commit to data-driven       decision making</a:t>
          </a:r>
        </a:p>
        <a:p>
          <a:pPr>
            <a:lnSpc>
              <a:spcPct val="100000"/>
            </a:lnSpc>
          </a:pPr>
          <a:r>
            <a:rPr lang="en-US" sz="1400" dirty="0">
              <a:solidFill>
                <a:srgbClr val="002060"/>
              </a:solidFill>
            </a:rPr>
            <a:t>Develop a strategic plan  </a:t>
          </a:r>
          <a:endParaRPr lang="en-US" sz="600" dirty="0">
            <a:solidFill>
              <a:srgbClr val="002060"/>
            </a:solidFill>
          </a:endParaRPr>
        </a:p>
      </dgm:t>
    </dgm:pt>
    <dgm:pt modelId="{6B71BDC9-6808-4C02-81A4-D83483EC46C8}" type="parTrans" cxnId="{DABD0210-F26F-435D-BD35-ED48C41CFC47}">
      <dgm:prSet/>
      <dgm:spPr/>
      <dgm:t>
        <a:bodyPr/>
        <a:lstStyle/>
        <a:p>
          <a:endParaRPr lang="en-US"/>
        </a:p>
      </dgm:t>
    </dgm:pt>
    <dgm:pt modelId="{B450C096-BAB9-468F-98F0-20299DE302A7}" type="sibTrans" cxnId="{DABD0210-F26F-435D-BD35-ED48C41CFC47}">
      <dgm:prSet/>
      <dgm:spPr/>
      <dgm:t>
        <a:bodyPr/>
        <a:lstStyle/>
        <a:p>
          <a:endParaRPr lang="en-US"/>
        </a:p>
      </dgm:t>
    </dgm:pt>
    <dgm:pt modelId="{E8B450BA-FAC8-4917-B6AB-9FC903EE72A7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400" dirty="0">
            <a:solidFill>
              <a:srgbClr val="002060"/>
            </a:solidFill>
          </a:endParaRPr>
        </a:p>
        <a:p>
          <a:pPr>
            <a:lnSpc>
              <a:spcPct val="100000"/>
            </a:lnSpc>
          </a:pPr>
          <a:r>
            <a:rPr lang="en-US" sz="1400" dirty="0">
              <a:solidFill>
                <a:srgbClr val="002060"/>
              </a:solidFill>
            </a:rPr>
            <a:t>Shared </a:t>
          </a:r>
          <a:r>
            <a:rPr lang="en-US" sz="1400" dirty="0" err="1">
              <a:solidFill>
                <a:srgbClr val="002060"/>
              </a:solidFill>
            </a:rPr>
            <a:t>agenda:vision</a:t>
          </a:r>
          <a:r>
            <a:rPr lang="en-US" sz="1400" dirty="0">
              <a:solidFill>
                <a:srgbClr val="002060"/>
              </a:solidFill>
            </a:rPr>
            <a:t> &amp; mission  </a:t>
          </a:r>
        </a:p>
        <a:p>
          <a:pPr>
            <a:lnSpc>
              <a:spcPct val="100000"/>
            </a:lnSpc>
          </a:pPr>
          <a:r>
            <a:rPr lang="en-US" sz="1400" dirty="0">
              <a:solidFill>
                <a:srgbClr val="002060"/>
              </a:solidFill>
            </a:rPr>
            <a:t>Institutional capacity building</a:t>
          </a:r>
        </a:p>
        <a:p>
          <a:pPr>
            <a:lnSpc>
              <a:spcPct val="100000"/>
            </a:lnSpc>
          </a:pPr>
          <a:r>
            <a:rPr lang="en-US" sz="1400" dirty="0">
              <a:solidFill>
                <a:srgbClr val="002060"/>
              </a:solidFill>
            </a:rPr>
            <a:t>Student capacity building </a:t>
          </a:r>
        </a:p>
        <a:p>
          <a:pPr>
            <a:lnSpc>
              <a:spcPct val="100000"/>
            </a:lnSpc>
          </a:pPr>
          <a:r>
            <a:rPr lang="en-US" sz="1400" dirty="0">
              <a:solidFill>
                <a:srgbClr val="002060"/>
              </a:solidFill>
            </a:rPr>
            <a:t>Assessment and evaluation</a:t>
          </a:r>
        </a:p>
      </dgm:t>
    </dgm:pt>
    <dgm:pt modelId="{98BDA5AD-99B6-47DC-82F2-3AEC755D7AAB}" type="sibTrans" cxnId="{CA897165-53BC-4F77-ABBC-5AB39F3366AF}">
      <dgm:prSet/>
      <dgm:spPr/>
      <dgm:t>
        <a:bodyPr/>
        <a:lstStyle/>
        <a:p>
          <a:endParaRPr lang="en-US"/>
        </a:p>
      </dgm:t>
    </dgm:pt>
    <dgm:pt modelId="{7A0E6264-D311-4278-9D1C-937FCC82BA5F}" type="parTrans" cxnId="{CA897165-53BC-4F77-ABBC-5AB39F3366AF}">
      <dgm:prSet/>
      <dgm:spPr/>
      <dgm:t>
        <a:bodyPr/>
        <a:lstStyle/>
        <a:p>
          <a:endParaRPr lang="en-US"/>
        </a:p>
      </dgm:t>
    </dgm:pt>
    <dgm:pt modelId="{DDC85F3A-0725-4817-ADEA-33BDFFD00ED4}" type="pres">
      <dgm:prSet presAssocID="{45FDDFAF-590D-4AC8-96A8-BA405AF4C260}" presName="root" presStyleCnt="0">
        <dgm:presLayoutVars>
          <dgm:dir/>
          <dgm:resizeHandles val="exact"/>
        </dgm:presLayoutVars>
      </dgm:prSet>
      <dgm:spPr/>
    </dgm:pt>
    <dgm:pt modelId="{9A8E2230-BB5C-40A1-8C30-B14FD0EC9979}" type="pres">
      <dgm:prSet presAssocID="{C2FF9956-F0D5-4680-BA26-BADA5760B8E6}" presName="compNode" presStyleCnt="0"/>
      <dgm:spPr/>
    </dgm:pt>
    <dgm:pt modelId="{11F15259-7667-4308-AE5B-F4A1C3EA8E8A}" type="pres">
      <dgm:prSet presAssocID="{C2FF9956-F0D5-4680-BA26-BADA5760B8E6}" presName="bgRect" presStyleLbl="bgShp" presStyleIdx="0" presStyleCnt="3" custLinFactNeighborX="-2201" custLinFactNeighborY="1974"/>
      <dgm:spPr>
        <a:solidFill>
          <a:schemeClr val="tx2"/>
        </a:solidFill>
      </dgm:spPr>
    </dgm:pt>
    <dgm:pt modelId="{7EF6F7D7-8F19-4BE3-B1E8-8A7B322916D2}" type="pres">
      <dgm:prSet presAssocID="{C2FF9956-F0D5-4680-BA26-BADA5760B8E6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8DCDC590-C5CB-46CA-90D0-F24EABCB40F2}" type="pres">
      <dgm:prSet presAssocID="{C2FF9956-F0D5-4680-BA26-BADA5760B8E6}" presName="spaceRect" presStyleCnt="0"/>
      <dgm:spPr/>
    </dgm:pt>
    <dgm:pt modelId="{B0329A48-86DD-418E-8162-7366CC8B1FA3}" type="pres">
      <dgm:prSet presAssocID="{C2FF9956-F0D5-4680-BA26-BADA5760B8E6}" presName="parTx" presStyleLbl="revTx" presStyleIdx="0" presStyleCnt="6" custLinFactNeighborX="-12991" custLinFactNeighborY="1974">
        <dgm:presLayoutVars>
          <dgm:chMax val="0"/>
          <dgm:chPref val="0"/>
        </dgm:presLayoutVars>
      </dgm:prSet>
      <dgm:spPr/>
    </dgm:pt>
    <dgm:pt modelId="{16181935-99E5-473A-BE94-F6CD31D63A88}" type="pres">
      <dgm:prSet presAssocID="{C2FF9956-F0D5-4680-BA26-BADA5760B8E6}" presName="desTx" presStyleLbl="revTx" presStyleIdx="1" presStyleCnt="6" custScaleX="183886" custLinFactNeighborX="7412" custLinFactNeighborY="-169">
        <dgm:presLayoutVars/>
      </dgm:prSet>
      <dgm:spPr/>
    </dgm:pt>
    <dgm:pt modelId="{6A198314-2F9C-4C49-80B8-3FA74353F427}" type="pres">
      <dgm:prSet presAssocID="{409E4685-B508-4168-BE35-31D8C61F73C8}" presName="sibTrans" presStyleCnt="0"/>
      <dgm:spPr/>
    </dgm:pt>
    <dgm:pt modelId="{9BF455AC-59A9-4B7B-970D-D91C3FAAF0D5}" type="pres">
      <dgm:prSet presAssocID="{EADE529B-CE6E-4FE1-B60D-F46B57B9CDFB}" presName="compNode" presStyleCnt="0"/>
      <dgm:spPr/>
    </dgm:pt>
    <dgm:pt modelId="{5B29AF0C-E7B6-4440-B6C2-5B5C5FC046C2}" type="pres">
      <dgm:prSet presAssocID="{EADE529B-CE6E-4FE1-B60D-F46B57B9CDFB}" presName="bgRect" presStyleLbl="bgShp" presStyleIdx="1" presStyleCnt="3" custLinFactNeighborX="30" custLinFactNeighborY="0"/>
      <dgm:spPr>
        <a:solidFill>
          <a:schemeClr val="tx2"/>
        </a:solidFill>
      </dgm:spPr>
    </dgm:pt>
    <dgm:pt modelId="{54376DB1-352E-4A30-B90E-031E087A6A81}" type="pres">
      <dgm:prSet presAssocID="{EADE529B-CE6E-4FE1-B60D-F46B57B9CDFB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62F136D-AE2E-475F-BF47-962FCBACCBB4}" type="pres">
      <dgm:prSet presAssocID="{EADE529B-CE6E-4FE1-B60D-F46B57B9CDFB}" presName="spaceRect" presStyleCnt="0"/>
      <dgm:spPr/>
    </dgm:pt>
    <dgm:pt modelId="{0A223BC0-E033-4CEA-AB08-ACBA70925894}" type="pres">
      <dgm:prSet presAssocID="{EADE529B-CE6E-4FE1-B60D-F46B57B9CDFB}" presName="parTx" presStyleLbl="revTx" presStyleIdx="2" presStyleCnt="6" custLinFactNeighborX="-12784" custLinFactNeighborY="-343">
        <dgm:presLayoutVars>
          <dgm:chMax val="0"/>
          <dgm:chPref val="0"/>
        </dgm:presLayoutVars>
      </dgm:prSet>
      <dgm:spPr/>
    </dgm:pt>
    <dgm:pt modelId="{973238F4-9740-4660-BA6B-AD2474368FF1}" type="pres">
      <dgm:prSet presAssocID="{EADE529B-CE6E-4FE1-B60D-F46B57B9CDFB}" presName="desTx" presStyleLbl="revTx" presStyleIdx="3" presStyleCnt="6" custScaleX="183853" custLinFactNeighborX="-7348" custLinFactNeighborY="-2">
        <dgm:presLayoutVars/>
      </dgm:prSet>
      <dgm:spPr/>
    </dgm:pt>
    <dgm:pt modelId="{73B2524E-5B4B-42B3-97BB-63FC4FF0FC26}" type="pres">
      <dgm:prSet presAssocID="{5CD55868-0E26-4A16-89A6-67D1CC8F907C}" presName="sibTrans" presStyleCnt="0"/>
      <dgm:spPr/>
    </dgm:pt>
    <dgm:pt modelId="{22F2E144-6C53-4D30-A9B2-CC2FB0DBF689}" type="pres">
      <dgm:prSet presAssocID="{F6BF540F-8ABC-4F5F-80A3-5B5BB432B8CA}" presName="compNode" presStyleCnt="0"/>
      <dgm:spPr/>
    </dgm:pt>
    <dgm:pt modelId="{E4D9B538-6A97-4AC6-B530-DB782BE74430}" type="pres">
      <dgm:prSet presAssocID="{F6BF540F-8ABC-4F5F-80A3-5B5BB432B8CA}" presName="bgRect" presStyleLbl="bgShp" presStyleIdx="2" presStyleCnt="3" custLinFactNeighborX="-508" custLinFactNeighborY="-2255"/>
      <dgm:spPr>
        <a:solidFill>
          <a:schemeClr val="tx2"/>
        </a:solidFill>
      </dgm:spPr>
    </dgm:pt>
    <dgm:pt modelId="{2270A250-5546-411B-BDFE-4CB768373752}" type="pres">
      <dgm:prSet presAssocID="{F6BF540F-8ABC-4F5F-80A3-5B5BB432B8CA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D965519-7587-41ED-8619-D32C8A25096A}" type="pres">
      <dgm:prSet presAssocID="{F6BF540F-8ABC-4F5F-80A3-5B5BB432B8CA}" presName="spaceRect" presStyleCnt="0"/>
      <dgm:spPr/>
    </dgm:pt>
    <dgm:pt modelId="{4FDB728C-8967-4D44-A584-9FE2EE03ECCE}" type="pres">
      <dgm:prSet presAssocID="{F6BF540F-8ABC-4F5F-80A3-5B5BB432B8CA}" presName="parTx" presStyleLbl="revTx" presStyleIdx="4" presStyleCnt="6" custLinFactNeighborX="-12784" custLinFactNeighborY="557">
        <dgm:presLayoutVars>
          <dgm:chMax val="0"/>
          <dgm:chPref val="0"/>
        </dgm:presLayoutVars>
      </dgm:prSet>
      <dgm:spPr/>
    </dgm:pt>
    <dgm:pt modelId="{3447FBB9-9A03-4F3B-A6BC-C42E2C72498D}" type="pres">
      <dgm:prSet presAssocID="{F6BF540F-8ABC-4F5F-80A3-5B5BB432B8CA}" presName="desTx" presStyleLbl="revTx" presStyleIdx="5" presStyleCnt="6" custScaleX="164867">
        <dgm:presLayoutVars/>
      </dgm:prSet>
      <dgm:spPr/>
    </dgm:pt>
  </dgm:ptLst>
  <dgm:cxnLst>
    <dgm:cxn modelId="{57A56E09-C2C0-4665-9577-20991C47B7F7}" srcId="{45FDDFAF-590D-4AC8-96A8-BA405AF4C260}" destId="{F6BF540F-8ABC-4F5F-80A3-5B5BB432B8CA}" srcOrd="2" destOrd="0" parTransId="{24D4212C-4CA0-4437-A925-040BEDCAB268}" sibTransId="{C2CE63DF-FFF7-4AEC-AF8A-29052517A63F}"/>
    <dgm:cxn modelId="{DABD0210-F26F-435D-BD35-ED48C41CFC47}" srcId="{F6BF540F-8ABC-4F5F-80A3-5B5BB432B8CA}" destId="{DB7A3C04-0EEA-441B-BB23-2ECD95F06E08}" srcOrd="0" destOrd="0" parTransId="{6B71BDC9-6808-4C02-81A4-D83483EC46C8}" sibTransId="{B450C096-BAB9-468F-98F0-20299DE302A7}"/>
    <dgm:cxn modelId="{9B922E23-F940-422B-B446-D1ABFC31086C}" type="presOf" srcId="{8262A28C-2BB5-488A-845A-0F1A333E5718}" destId="{16181935-99E5-473A-BE94-F6CD31D63A88}" srcOrd="0" destOrd="0" presId="urn:microsoft.com/office/officeart/2018/2/layout/IconVerticalSolidList"/>
    <dgm:cxn modelId="{CA897165-53BC-4F77-ABBC-5AB39F3366AF}" srcId="{EADE529B-CE6E-4FE1-B60D-F46B57B9CDFB}" destId="{E8B450BA-FAC8-4917-B6AB-9FC903EE72A7}" srcOrd="0" destOrd="0" parTransId="{7A0E6264-D311-4278-9D1C-937FCC82BA5F}" sibTransId="{98BDA5AD-99B6-47DC-82F2-3AEC755D7AAB}"/>
    <dgm:cxn modelId="{27A6CD88-6698-4650-91EE-967761E7660A}" srcId="{45FDDFAF-590D-4AC8-96A8-BA405AF4C260}" destId="{EADE529B-CE6E-4FE1-B60D-F46B57B9CDFB}" srcOrd="1" destOrd="0" parTransId="{C564A4AF-7C59-4268-B6DF-59582365643C}" sibTransId="{5CD55868-0E26-4A16-89A6-67D1CC8F907C}"/>
    <dgm:cxn modelId="{4B09CB92-CD99-45E5-A67B-0695709C85D6}" type="presOf" srcId="{C2FF9956-F0D5-4680-BA26-BADA5760B8E6}" destId="{B0329A48-86DD-418E-8162-7366CC8B1FA3}" srcOrd="0" destOrd="0" presId="urn:microsoft.com/office/officeart/2018/2/layout/IconVerticalSolidList"/>
    <dgm:cxn modelId="{3641A59A-F3AB-4160-B8E3-8D62A92228C1}" type="presOf" srcId="{DB7A3C04-0EEA-441B-BB23-2ECD95F06E08}" destId="{3447FBB9-9A03-4F3B-A6BC-C42E2C72498D}" srcOrd="0" destOrd="0" presId="urn:microsoft.com/office/officeart/2018/2/layout/IconVerticalSolidList"/>
    <dgm:cxn modelId="{05E528BB-8BA4-4B37-8ACB-298A466A8849}" type="presOf" srcId="{E8B450BA-FAC8-4917-B6AB-9FC903EE72A7}" destId="{973238F4-9740-4660-BA6B-AD2474368FF1}" srcOrd="0" destOrd="0" presId="urn:microsoft.com/office/officeart/2018/2/layout/IconVerticalSolidList"/>
    <dgm:cxn modelId="{6334C7CD-0BF7-45A0-A2E6-BA781C640FED}" type="presOf" srcId="{45FDDFAF-590D-4AC8-96A8-BA405AF4C260}" destId="{DDC85F3A-0725-4817-ADEA-33BDFFD00ED4}" srcOrd="0" destOrd="0" presId="urn:microsoft.com/office/officeart/2018/2/layout/IconVerticalSolidList"/>
    <dgm:cxn modelId="{15596BCE-3924-4B19-BB71-3E73BDD3FC01}" srcId="{C2FF9956-F0D5-4680-BA26-BADA5760B8E6}" destId="{8262A28C-2BB5-488A-845A-0F1A333E5718}" srcOrd="0" destOrd="0" parTransId="{15016A0F-78EB-4BD4-9E3A-975715D1CE7F}" sibTransId="{B041C5E2-4DB6-4241-A1C6-260C6F632703}"/>
    <dgm:cxn modelId="{B03B0AD7-7354-4898-8A4A-84AE17F712A1}" type="presOf" srcId="{F6BF540F-8ABC-4F5F-80A3-5B5BB432B8CA}" destId="{4FDB728C-8967-4D44-A584-9FE2EE03ECCE}" srcOrd="0" destOrd="0" presId="urn:microsoft.com/office/officeart/2018/2/layout/IconVerticalSolidList"/>
    <dgm:cxn modelId="{282463D7-3841-41D4-9A3A-05D8BBF61F0F}" type="presOf" srcId="{EADE529B-CE6E-4FE1-B60D-F46B57B9CDFB}" destId="{0A223BC0-E033-4CEA-AB08-ACBA70925894}" srcOrd="0" destOrd="0" presId="urn:microsoft.com/office/officeart/2018/2/layout/IconVerticalSolidList"/>
    <dgm:cxn modelId="{3E2025DE-46BC-40E5-8635-425356FAB44D}" srcId="{45FDDFAF-590D-4AC8-96A8-BA405AF4C260}" destId="{C2FF9956-F0D5-4680-BA26-BADA5760B8E6}" srcOrd="0" destOrd="0" parTransId="{0A92BB2C-6404-4EB3-9765-5E22FD7B8FBA}" sibTransId="{409E4685-B508-4168-BE35-31D8C61F73C8}"/>
    <dgm:cxn modelId="{15120391-277D-4CCD-86BC-C1D65041E7D1}" type="presParOf" srcId="{DDC85F3A-0725-4817-ADEA-33BDFFD00ED4}" destId="{9A8E2230-BB5C-40A1-8C30-B14FD0EC9979}" srcOrd="0" destOrd="0" presId="urn:microsoft.com/office/officeart/2018/2/layout/IconVerticalSolidList"/>
    <dgm:cxn modelId="{AE30C165-965E-4A9A-82F1-B61F2B067025}" type="presParOf" srcId="{9A8E2230-BB5C-40A1-8C30-B14FD0EC9979}" destId="{11F15259-7667-4308-AE5B-F4A1C3EA8E8A}" srcOrd="0" destOrd="0" presId="urn:microsoft.com/office/officeart/2018/2/layout/IconVerticalSolidList"/>
    <dgm:cxn modelId="{B0FF101D-1B6A-4586-BA97-E754F8279727}" type="presParOf" srcId="{9A8E2230-BB5C-40A1-8C30-B14FD0EC9979}" destId="{7EF6F7D7-8F19-4BE3-B1E8-8A7B322916D2}" srcOrd="1" destOrd="0" presId="urn:microsoft.com/office/officeart/2018/2/layout/IconVerticalSolidList"/>
    <dgm:cxn modelId="{7D6AB93A-D009-4F62-93B1-98E457548850}" type="presParOf" srcId="{9A8E2230-BB5C-40A1-8C30-B14FD0EC9979}" destId="{8DCDC590-C5CB-46CA-90D0-F24EABCB40F2}" srcOrd="2" destOrd="0" presId="urn:microsoft.com/office/officeart/2018/2/layout/IconVerticalSolidList"/>
    <dgm:cxn modelId="{F01D62CA-96A8-4103-B53B-1A8A7842740A}" type="presParOf" srcId="{9A8E2230-BB5C-40A1-8C30-B14FD0EC9979}" destId="{B0329A48-86DD-418E-8162-7366CC8B1FA3}" srcOrd="3" destOrd="0" presId="urn:microsoft.com/office/officeart/2018/2/layout/IconVerticalSolidList"/>
    <dgm:cxn modelId="{95A018CE-212F-49CE-9EC5-A5502DBE6581}" type="presParOf" srcId="{9A8E2230-BB5C-40A1-8C30-B14FD0EC9979}" destId="{16181935-99E5-473A-BE94-F6CD31D63A88}" srcOrd="4" destOrd="0" presId="urn:microsoft.com/office/officeart/2018/2/layout/IconVerticalSolidList"/>
    <dgm:cxn modelId="{BF0359B8-40F8-4626-80EC-2CB40E91BCC0}" type="presParOf" srcId="{DDC85F3A-0725-4817-ADEA-33BDFFD00ED4}" destId="{6A198314-2F9C-4C49-80B8-3FA74353F427}" srcOrd="1" destOrd="0" presId="urn:microsoft.com/office/officeart/2018/2/layout/IconVerticalSolidList"/>
    <dgm:cxn modelId="{EE8996D3-8113-477D-AFED-D84834B2EA58}" type="presParOf" srcId="{DDC85F3A-0725-4817-ADEA-33BDFFD00ED4}" destId="{9BF455AC-59A9-4B7B-970D-D91C3FAAF0D5}" srcOrd="2" destOrd="0" presId="urn:microsoft.com/office/officeart/2018/2/layout/IconVerticalSolidList"/>
    <dgm:cxn modelId="{3FE97400-0076-4080-A763-CD7B1C492611}" type="presParOf" srcId="{9BF455AC-59A9-4B7B-970D-D91C3FAAF0D5}" destId="{5B29AF0C-E7B6-4440-B6C2-5B5C5FC046C2}" srcOrd="0" destOrd="0" presId="urn:microsoft.com/office/officeart/2018/2/layout/IconVerticalSolidList"/>
    <dgm:cxn modelId="{68B02CFF-5E74-4808-A822-5A8077C9BF28}" type="presParOf" srcId="{9BF455AC-59A9-4B7B-970D-D91C3FAAF0D5}" destId="{54376DB1-352E-4A30-B90E-031E087A6A81}" srcOrd="1" destOrd="0" presId="urn:microsoft.com/office/officeart/2018/2/layout/IconVerticalSolidList"/>
    <dgm:cxn modelId="{6B413133-F6F5-4D7F-9712-AF24C04D7623}" type="presParOf" srcId="{9BF455AC-59A9-4B7B-970D-D91C3FAAF0D5}" destId="{062F136D-AE2E-475F-BF47-962FCBACCBB4}" srcOrd="2" destOrd="0" presId="urn:microsoft.com/office/officeart/2018/2/layout/IconVerticalSolidList"/>
    <dgm:cxn modelId="{588749EC-1C82-47BD-9B47-DEF6F96F1AA9}" type="presParOf" srcId="{9BF455AC-59A9-4B7B-970D-D91C3FAAF0D5}" destId="{0A223BC0-E033-4CEA-AB08-ACBA70925894}" srcOrd="3" destOrd="0" presId="urn:microsoft.com/office/officeart/2018/2/layout/IconVerticalSolidList"/>
    <dgm:cxn modelId="{CF95DA16-2EFA-492F-AC3C-B91751415D85}" type="presParOf" srcId="{9BF455AC-59A9-4B7B-970D-D91C3FAAF0D5}" destId="{973238F4-9740-4660-BA6B-AD2474368FF1}" srcOrd="4" destOrd="0" presId="urn:microsoft.com/office/officeart/2018/2/layout/IconVerticalSolidList"/>
    <dgm:cxn modelId="{B6D2244B-46EB-492D-84BE-9389A1630130}" type="presParOf" srcId="{DDC85F3A-0725-4817-ADEA-33BDFFD00ED4}" destId="{73B2524E-5B4B-42B3-97BB-63FC4FF0FC26}" srcOrd="3" destOrd="0" presId="urn:microsoft.com/office/officeart/2018/2/layout/IconVerticalSolidList"/>
    <dgm:cxn modelId="{D026640D-ED63-4394-9366-37890AC5A994}" type="presParOf" srcId="{DDC85F3A-0725-4817-ADEA-33BDFFD00ED4}" destId="{22F2E144-6C53-4D30-A9B2-CC2FB0DBF689}" srcOrd="4" destOrd="0" presId="urn:microsoft.com/office/officeart/2018/2/layout/IconVerticalSolidList"/>
    <dgm:cxn modelId="{02D3CC65-AEE6-47B7-8CAE-7CA023486120}" type="presParOf" srcId="{22F2E144-6C53-4D30-A9B2-CC2FB0DBF689}" destId="{E4D9B538-6A97-4AC6-B530-DB782BE74430}" srcOrd="0" destOrd="0" presId="urn:microsoft.com/office/officeart/2018/2/layout/IconVerticalSolidList"/>
    <dgm:cxn modelId="{CAF3C8DF-9C08-4E00-8265-AAC9DC9CA3EC}" type="presParOf" srcId="{22F2E144-6C53-4D30-A9B2-CC2FB0DBF689}" destId="{2270A250-5546-411B-BDFE-4CB768373752}" srcOrd="1" destOrd="0" presId="urn:microsoft.com/office/officeart/2018/2/layout/IconVerticalSolidList"/>
    <dgm:cxn modelId="{6FFA6AAD-FE0E-41F7-8A31-D52C93AFC959}" type="presParOf" srcId="{22F2E144-6C53-4D30-A9B2-CC2FB0DBF689}" destId="{1D965519-7587-41ED-8619-D32C8A25096A}" srcOrd="2" destOrd="0" presId="urn:microsoft.com/office/officeart/2018/2/layout/IconVerticalSolidList"/>
    <dgm:cxn modelId="{D87D6EDB-C30E-4716-93C8-B453730F657E}" type="presParOf" srcId="{22F2E144-6C53-4D30-A9B2-CC2FB0DBF689}" destId="{4FDB728C-8967-4D44-A584-9FE2EE03ECCE}" srcOrd="3" destOrd="0" presId="urn:microsoft.com/office/officeart/2018/2/layout/IconVerticalSolidList"/>
    <dgm:cxn modelId="{12C4C6BB-7F2F-4ADD-8A97-05955CE07E6C}" type="presParOf" srcId="{22F2E144-6C53-4D30-A9B2-CC2FB0DBF689}" destId="{3447FBB9-9A03-4F3B-A6BC-C42E2C72498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025E92-E496-479C-851D-31AD1F9E230E}" type="doc">
      <dgm:prSet loTypeId="urn:microsoft.com/office/officeart/2009/3/layout/IncreasingArrows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292C0E-FFAD-4D8A-A4ED-8D5E57BA6EE2}">
      <dgm:prSet phldrT="[Text]" custT="1"/>
      <dgm:spPr/>
      <dgm:t>
        <a:bodyPr/>
        <a:lstStyle/>
        <a:p>
          <a:r>
            <a:rPr lang="en-US" sz="2800" dirty="0"/>
            <a:t>CAHSI focuses on graduate degree attainment</a:t>
          </a:r>
          <a:r>
            <a:rPr lang="en-US" sz="3100" dirty="0"/>
            <a:t>.</a:t>
          </a:r>
        </a:p>
      </dgm:t>
    </dgm:pt>
    <dgm:pt modelId="{DAA1839E-7AB7-4438-A76C-59C68E997E86}" type="sibTrans" cxnId="{58DE8AE0-C948-425F-B3A2-1CA8E17C52E3}">
      <dgm:prSet/>
      <dgm:spPr/>
      <dgm:t>
        <a:bodyPr/>
        <a:lstStyle/>
        <a:p>
          <a:endParaRPr lang="en-US"/>
        </a:p>
      </dgm:t>
    </dgm:pt>
    <dgm:pt modelId="{AD78D014-BDA6-4F6B-B3D1-860C8E8A19B1}" type="parTrans" cxnId="{58DE8AE0-C948-425F-B3A2-1CA8E17C52E3}">
      <dgm:prSet/>
      <dgm:spPr/>
      <dgm:t>
        <a:bodyPr/>
        <a:lstStyle/>
        <a:p>
          <a:endParaRPr lang="en-US"/>
        </a:p>
      </dgm:t>
    </dgm:pt>
    <dgm:pt modelId="{20D06376-A0D2-409F-B078-9393AB9B2595}">
      <dgm:prSet phldrT="[Text]"/>
      <dgm:spPr/>
      <dgm:t>
        <a:bodyPr/>
        <a:lstStyle/>
        <a:p>
          <a:pPr marL="0"/>
          <a:r>
            <a:rPr lang="en-US" b="0" dirty="0"/>
            <a:t>2021: Receives funding from NSF BPC-AE program</a:t>
          </a:r>
        </a:p>
        <a:p>
          <a:pPr marL="0"/>
          <a:r>
            <a:rPr lang="en-US" b="0" dirty="0"/>
            <a:t>	Extending focus to pathways to graduate programs. </a:t>
          </a:r>
        </a:p>
        <a:p>
          <a:pPr marL="0"/>
          <a:r>
            <a:rPr lang="en-US" b="0" dirty="0"/>
            <a:t>	C</a:t>
          </a:r>
          <a:r>
            <a:rPr lang="en-US" dirty="0"/>
            <a:t>onnecting 10 R1 HSIs to CAHSI.</a:t>
          </a:r>
          <a:endParaRPr lang="en-US" b="1" dirty="0"/>
        </a:p>
        <a:p>
          <a:pPr marL="0"/>
          <a:r>
            <a:rPr lang="en-US" b="1" dirty="0"/>
            <a:t>2022: Receives funding from </a:t>
          </a:r>
          <a:r>
            <a:rPr lang="en-US" b="1" i="0" dirty="0"/>
            <a:t>Sloan Foundation</a:t>
          </a:r>
        </a:p>
        <a:p>
          <a:pPr marL="0" indent="746125">
            <a:tabLst>
              <a:tab pos="746125" algn="l"/>
            </a:tabLst>
          </a:pPr>
          <a:r>
            <a:rPr lang="en-US" b="1" i="0" dirty="0"/>
            <a:t>	Expanding the NSF BPC-AE efforts</a:t>
          </a:r>
        </a:p>
        <a:p>
          <a:pPr marL="0" indent="746125">
            <a:tabLst>
              <a:tab pos="746125" algn="l"/>
            </a:tabLst>
          </a:pPr>
          <a:r>
            <a:rPr lang="en-US" b="1" i="0" dirty="0"/>
            <a:t>	Focusing on research support structures</a:t>
          </a:r>
        </a:p>
        <a:p>
          <a:pPr marL="0" indent="746125">
            <a:tabLst>
              <a:tab pos="746125" algn="l"/>
            </a:tabLst>
          </a:pPr>
          <a:r>
            <a:rPr lang="en-US" b="1" i="0" dirty="0"/>
            <a:t>	Engaging administrators and promoting data- and knowledge decision making</a:t>
          </a:r>
        </a:p>
        <a:p>
          <a:pPr marL="0"/>
          <a:r>
            <a:rPr lang="en-US" b="0" i="0" dirty="0"/>
            <a:t>2022:  Receives funding from Google</a:t>
          </a:r>
        </a:p>
      </dgm:t>
    </dgm:pt>
    <dgm:pt modelId="{83609AC6-6F93-4B8D-9F72-8488B968F634}" type="sibTrans" cxnId="{396EF004-4665-4FF7-B090-D503F1948A4A}">
      <dgm:prSet/>
      <dgm:spPr/>
      <dgm:t>
        <a:bodyPr/>
        <a:lstStyle/>
        <a:p>
          <a:endParaRPr lang="en-US"/>
        </a:p>
      </dgm:t>
    </dgm:pt>
    <dgm:pt modelId="{8F5A57E8-3C4C-4753-9BB8-9EEF0D28A86A}" type="parTrans" cxnId="{396EF004-4665-4FF7-B090-D503F1948A4A}">
      <dgm:prSet/>
      <dgm:spPr/>
      <dgm:t>
        <a:bodyPr/>
        <a:lstStyle/>
        <a:p>
          <a:endParaRPr lang="en-US"/>
        </a:p>
      </dgm:t>
    </dgm:pt>
    <dgm:pt modelId="{68E6CD0F-FB43-4DB8-94FC-BEDA598590A6}">
      <dgm:prSet/>
      <dgm:spPr/>
      <dgm:t>
        <a:bodyPr/>
        <a:lstStyle/>
        <a:p>
          <a:pPr marL="0" indent="914400"/>
          <a:r>
            <a:rPr lang="en-US" b="0" i="0" dirty="0"/>
            <a:t>Supporting programming for 1st and 2nd year students</a:t>
          </a:r>
        </a:p>
        <a:p>
          <a:pPr marL="0" indent="914400"/>
          <a:r>
            <a:rPr lang="en-US" b="0" i="0" dirty="0"/>
            <a:t>Funding local REUs</a:t>
          </a:r>
        </a:p>
        <a:p>
          <a:pPr marL="0" indent="914400"/>
          <a:r>
            <a:rPr lang="en-US" b="0" i="0" dirty="0"/>
            <a:t>Creating CAHSI-Google Collaborative Research Initiative</a:t>
          </a:r>
        </a:p>
        <a:p>
          <a:pPr marL="0" indent="914400"/>
          <a:r>
            <a:rPr lang="en-US" b="0" i="0" dirty="0"/>
            <a:t>Providing Dissertation Scholarship for students in their last year and going into academia</a:t>
          </a:r>
        </a:p>
        <a:p>
          <a:pPr marL="0" indent="914400"/>
          <a:r>
            <a:rPr lang="en-US" b="0" i="0" dirty="0"/>
            <a:t>Engaging researchers through Ideation workshops  </a:t>
          </a:r>
        </a:p>
      </dgm:t>
    </dgm:pt>
    <dgm:pt modelId="{A6817DC1-038C-483D-8642-608B02744D8E}" type="parTrans" cxnId="{375C7860-2EF1-4F67-BCF9-994E4B78F851}">
      <dgm:prSet/>
      <dgm:spPr/>
      <dgm:t>
        <a:bodyPr/>
        <a:lstStyle/>
        <a:p>
          <a:endParaRPr lang="en-US"/>
        </a:p>
      </dgm:t>
    </dgm:pt>
    <dgm:pt modelId="{D95FA904-178A-419C-B448-B3F77585609A}" type="sibTrans" cxnId="{375C7860-2EF1-4F67-BCF9-994E4B78F851}">
      <dgm:prSet/>
      <dgm:spPr/>
      <dgm:t>
        <a:bodyPr/>
        <a:lstStyle/>
        <a:p>
          <a:endParaRPr lang="en-US"/>
        </a:p>
      </dgm:t>
    </dgm:pt>
    <dgm:pt modelId="{A28AB3E3-46CA-4D6D-B0E4-0DF021AC3695}" type="pres">
      <dgm:prSet presAssocID="{42025E92-E496-479C-851D-31AD1F9E230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2908965-9E68-45F4-AE28-8B16057D1E1C}" type="pres">
      <dgm:prSet presAssocID="{E7292C0E-FFAD-4D8A-A4ED-8D5E57BA6EE2}" presName="parentText1" presStyleLbl="node1" presStyleIdx="0" presStyleCnt="1" custScaleX="92573" custScaleY="95162" custLinFactNeighborX="2240" custLinFactNeighborY="-15824">
        <dgm:presLayoutVars>
          <dgm:chMax/>
          <dgm:chPref val="3"/>
          <dgm:bulletEnabled val="1"/>
        </dgm:presLayoutVars>
      </dgm:prSet>
      <dgm:spPr/>
    </dgm:pt>
    <dgm:pt modelId="{647FE85B-3BE9-4C9A-B5EB-B80B66E905D5}" type="pres">
      <dgm:prSet presAssocID="{E7292C0E-FFAD-4D8A-A4ED-8D5E57BA6EE2}" presName="childText1" presStyleLbl="solidAlignAcc1" presStyleIdx="0" presStyleCnt="1" custScaleY="100922" custLinFactNeighborX="10430" custLinFactNeighborY="20263">
        <dgm:presLayoutVars>
          <dgm:chMax val="0"/>
          <dgm:chPref val="0"/>
          <dgm:bulletEnabled val="1"/>
        </dgm:presLayoutVars>
      </dgm:prSet>
      <dgm:spPr/>
    </dgm:pt>
  </dgm:ptLst>
  <dgm:cxnLst>
    <dgm:cxn modelId="{396EF004-4665-4FF7-B090-D503F1948A4A}" srcId="{E7292C0E-FFAD-4D8A-A4ED-8D5E57BA6EE2}" destId="{20D06376-A0D2-409F-B078-9393AB9B2595}" srcOrd="0" destOrd="0" parTransId="{8F5A57E8-3C4C-4753-9BB8-9EEF0D28A86A}" sibTransId="{83609AC6-6F93-4B8D-9F72-8488B968F634}"/>
    <dgm:cxn modelId="{8FEC2B5F-1767-47EB-BC6B-85BD9EA8D298}" type="presOf" srcId="{42025E92-E496-479C-851D-31AD1F9E230E}" destId="{A28AB3E3-46CA-4D6D-B0E4-0DF021AC3695}" srcOrd="0" destOrd="0" presId="urn:microsoft.com/office/officeart/2009/3/layout/IncreasingArrowsProcess"/>
    <dgm:cxn modelId="{375C7860-2EF1-4F67-BCF9-994E4B78F851}" srcId="{E7292C0E-FFAD-4D8A-A4ED-8D5E57BA6EE2}" destId="{68E6CD0F-FB43-4DB8-94FC-BEDA598590A6}" srcOrd="1" destOrd="0" parTransId="{A6817DC1-038C-483D-8642-608B02744D8E}" sibTransId="{D95FA904-178A-419C-B448-B3F77585609A}"/>
    <dgm:cxn modelId="{404BE180-CB2B-4369-B5A5-2AAA7BFB1D70}" type="presOf" srcId="{20D06376-A0D2-409F-B078-9393AB9B2595}" destId="{647FE85B-3BE9-4C9A-B5EB-B80B66E905D5}" srcOrd="0" destOrd="0" presId="urn:microsoft.com/office/officeart/2009/3/layout/IncreasingArrowsProcess"/>
    <dgm:cxn modelId="{01B2E2D8-E9F5-49C3-9B17-66EE83C6D0A7}" type="presOf" srcId="{E7292C0E-FFAD-4D8A-A4ED-8D5E57BA6EE2}" destId="{52908965-9E68-45F4-AE28-8B16057D1E1C}" srcOrd="0" destOrd="0" presId="urn:microsoft.com/office/officeart/2009/3/layout/IncreasingArrowsProcess"/>
    <dgm:cxn modelId="{58DE8AE0-C948-425F-B3A2-1CA8E17C52E3}" srcId="{42025E92-E496-479C-851D-31AD1F9E230E}" destId="{E7292C0E-FFAD-4D8A-A4ED-8D5E57BA6EE2}" srcOrd="0" destOrd="0" parTransId="{AD78D014-BDA6-4F6B-B3D1-860C8E8A19B1}" sibTransId="{DAA1839E-7AB7-4438-A76C-59C68E997E86}"/>
    <dgm:cxn modelId="{8590C0EC-4CB2-477E-8AAF-AAE8EE6668EF}" type="presOf" srcId="{68E6CD0F-FB43-4DB8-94FC-BEDA598590A6}" destId="{647FE85B-3BE9-4C9A-B5EB-B80B66E905D5}" srcOrd="0" destOrd="1" presId="urn:microsoft.com/office/officeart/2009/3/layout/IncreasingArrowsProcess"/>
    <dgm:cxn modelId="{21B21318-4897-46BB-8611-332961F27891}" type="presParOf" srcId="{A28AB3E3-46CA-4D6D-B0E4-0DF021AC3695}" destId="{52908965-9E68-45F4-AE28-8B16057D1E1C}" srcOrd="0" destOrd="0" presId="urn:microsoft.com/office/officeart/2009/3/layout/IncreasingArrowsProcess"/>
    <dgm:cxn modelId="{8D92F1E4-0E21-40E7-8FA6-48D1BBA39FA5}" type="presParOf" srcId="{A28AB3E3-46CA-4D6D-B0E4-0DF021AC3695}" destId="{647FE85B-3BE9-4C9A-B5EB-B80B66E905D5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C37CB-4DF2-425C-AFBE-0793834E49C3}">
      <dsp:nvSpPr>
        <dsp:cNvPr id="0" name=""/>
        <dsp:cNvSpPr/>
      </dsp:nvSpPr>
      <dsp:spPr>
        <a:xfrm>
          <a:off x="1172" y="333493"/>
          <a:ext cx="4570883" cy="33402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NSF INCLUDES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comprehensive national initiative designed to enhance U.S. leadership in STEM discoveries and innovations by focusing on broadening participation in STEM fields at scale. </a:t>
          </a:r>
          <a:r>
            <a:rPr lang="en-US" sz="2300" kern="1200" dirty="0"/>
            <a:t> </a:t>
          </a:r>
        </a:p>
      </dsp:txBody>
      <dsp:txXfrm>
        <a:off x="1172" y="333493"/>
        <a:ext cx="4570883" cy="3340237"/>
      </dsp:txXfrm>
    </dsp:sp>
    <dsp:sp modelId="{8BFBAEB0-A9C2-4D56-93CA-932126A73A45}">
      <dsp:nvSpPr>
        <dsp:cNvPr id="0" name=""/>
        <dsp:cNvSpPr/>
      </dsp:nvSpPr>
      <dsp:spPr>
        <a:xfrm>
          <a:off x="5029144" y="387274"/>
          <a:ext cx="4570883" cy="3232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CAHSI INCLUDES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Mission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Grow and sustain a networked community committed to recruiting, retaining, and accelerating the progress of Hispanics in computing.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5029144" y="387274"/>
        <a:ext cx="4570883" cy="3232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26996-F0F9-4842-A546-89BE01D5951A}">
      <dsp:nvSpPr>
        <dsp:cNvPr id="0" name=""/>
        <dsp:cNvSpPr/>
      </dsp:nvSpPr>
      <dsp:spPr>
        <a:xfrm>
          <a:off x="237785" y="0"/>
          <a:ext cx="10736013" cy="16034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5454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CAHSI formed to address underrepresentation of Hispanics in computing.</a:t>
          </a:r>
        </a:p>
      </dsp:txBody>
      <dsp:txXfrm>
        <a:off x="237785" y="400852"/>
        <a:ext cx="10335161" cy="801705"/>
      </dsp:txXfrm>
    </dsp:sp>
    <dsp:sp modelId="{EEF2089A-481A-457A-A096-A6C24B3F140D}">
      <dsp:nvSpPr>
        <dsp:cNvPr id="0" name=""/>
        <dsp:cNvSpPr/>
      </dsp:nvSpPr>
      <dsp:spPr>
        <a:xfrm>
          <a:off x="332400" y="1592711"/>
          <a:ext cx="10655797" cy="4802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2006-2016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Funded by NSF Broadening Participation in Computing (BPC) program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Started with seven 4-year HSIs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Focused on institutional effective practices and their transferability: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	Affinity Research Group (ARG) model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	Peer-Led Team Learning (PLTL)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	Fellow-Net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	CS-0 (Computational Thinking)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Primary focus:  UG programs</a:t>
          </a:r>
        </a:p>
      </dsp:txBody>
      <dsp:txXfrm>
        <a:off x="332400" y="1592711"/>
        <a:ext cx="10655797" cy="4802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2598B-3BAB-450C-9986-EDAC8600D88E}">
      <dsp:nvSpPr>
        <dsp:cNvPr id="0" name=""/>
        <dsp:cNvSpPr/>
      </dsp:nvSpPr>
      <dsp:spPr>
        <a:xfrm>
          <a:off x="1009573" y="0"/>
          <a:ext cx="10417401" cy="16642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6419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CAHSI becomes an NSF INCLUDES alliance.</a:t>
          </a:r>
          <a:endParaRPr lang="en-US" sz="3300" kern="1200" dirty="0"/>
        </a:p>
      </dsp:txBody>
      <dsp:txXfrm>
        <a:off x="1009573" y="416057"/>
        <a:ext cx="10001344" cy="832114"/>
      </dsp:txXfrm>
    </dsp:sp>
    <dsp:sp modelId="{256E4D33-C449-46DD-84DE-B7AB8C7785B9}">
      <dsp:nvSpPr>
        <dsp:cNvPr id="0" name=""/>
        <dsp:cNvSpPr/>
      </dsp:nvSpPr>
      <dsp:spPr>
        <a:xfrm>
          <a:off x="867282" y="1712609"/>
          <a:ext cx="10559667" cy="43581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n-lt"/>
            </a:rPr>
            <a:t>2018- </a:t>
          </a:r>
          <a:r>
            <a:rPr lang="en-US" sz="2800" kern="1200" dirty="0">
              <a:latin typeface="+mn-lt"/>
            </a:rPr>
            <a:t>	</a:t>
          </a: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Adopts Collective Impact framework.</a:t>
          </a:r>
        </a:p>
        <a:p>
          <a:pPr marL="0" marR="0" lvl="0" indent="0" algn="l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400" b="0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Extends membership to 2-year colleges.</a:t>
          </a: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Grows to 90 HSIs.</a:t>
          </a: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Involves </a:t>
          </a:r>
          <a:r>
            <a:rPr lang="en-US" sz="2400" b="0" kern="1200" dirty="0">
              <a:latin typeface="+mn-lt"/>
            </a:rPr>
            <a:t>approximately over 70 partners.</a:t>
          </a: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</a:rPr>
            <a:t>Adds Google-CAHSI problem-solving courses as a signature practice.</a:t>
          </a: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</a:rPr>
            <a:t>Outlines  Hispanic-Servingness multi-dimensional support structures</a:t>
          </a: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latin typeface="+mn-lt"/>
          </a:endParaRP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+mn-lt"/>
            </a:rPr>
            <a:t>Focus:  Development of a collaborative infrastructure</a:t>
          </a: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0" kern="1200" dirty="0"/>
        </a:p>
      </dsp:txBody>
      <dsp:txXfrm>
        <a:off x="867282" y="1712609"/>
        <a:ext cx="10559667" cy="4358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15259-7667-4308-AE5B-F4A1C3EA8E8A}">
      <dsp:nvSpPr>
        <dsp:cNvPr id="0" name=""/>
        <dsp:cNvSpPr/>
      </dsp:nvSpPr>
      <dsp:spPr>
        <a:xfrm>
          <a:off x="-367800" y="40200"/>
          <a:ext cx="6546886" cy="1588599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6F7D7-8F19-4BE3-B1E8-8A7B322916D2}">
      <dsp:nvSpPr>
        <dsp:cNvPr id="0" name=""/>
        <dsp:cNvSpPr/>
      </dsp:nvSpPr>
      <dsp:spPr>
        <a:xfrm>
          <a:off x="112751" y="366276"/>
          <a:ext cx="873729" cy="87372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29A48-86DD-418E-8162-7366CC8B1FA3}">
      <dsp:nvSpPr>
        <dsp:cNvPr id="0" name=""/>
        <dsp:cNvSpPr/>
      </dsp:nvSpPr>
      <dsp:spPr>
        <a:xfrm>
          <a:off x="1084304" y="40200"/>
          <a:ext cx="2946098" cy="1588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27" tIns="168127" rIns="168127" bIns="168127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2060"/>
              </a:solidFill>
            </a:rPr>
            <a:t>Backbone </a:t>
          </a:r>
        </a:p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2060"/>
              </a:solidFill>
            </a:rPr>
            <a:t>Regional Hubs</a:t>
          </a:r>
        </a:p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2060"/>
              </a:solidFill>
            </a:rPr>
            <a:t>All-Hands Meetings</a:t>
          </a:r>
        </a:p>
      </dsp:txBody>
      <dsp:txXfrm>
        <a:off x="1084304" y="40200"/>
        <a:ext cx="2946098" cy="1588599"/>
      </dsp:txXfrm>
    </dsp:sp>
    <dsp:sp modelId="{16181935-99E5-473A-BE94-F6CD31D63A88}">
      <dsp:nvSpPr>
        <dsp:cNvPr id="0" name=""/>
        <dsp:cNvSpPr/>
      </dsp:nvSpPr>
      <dsp:spPr>
        <a:xfrm>
          <a:off x="3673941" y="6156"/>
          <a:ext cx="3240744" cy="1588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27" tIns="168127" rIns="168127" bIns="16812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</a:rPr>
            <a:t>Engage partners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</a:rPr>
            <a:t>Share assets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</a:rPr>
            <a:t>Coordinate efforts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</a:rPr>
            <a:t>Discuss challenges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</a:rPr>
            <a:t>Learn from others</a:t>
          </a:r>
        </a:p>
      </dsp:txBody>
      <dsp:txXfrm>
        <a:off x="3673941" y="6156"/>
        <a:ext cx="3240744" cy="1588599"/>
      </dsp:txXfrm>
    </dsp:sp>
    <dsp:sp modelId="{5B29AF0C-E7B6-4440-B6C2-5B5C5FC046C2}">
      <dsp:nvSpPr>
        <dsp:cNvPr id="0" name=""/>
        <dsp:cNvSpPr/>
      </dsp:nvSpPr>
      <dsp:spPr>
        <a:xfrm>
          <a:off x="-365836" y="1994590"/>
          <a:ext cx="6546886" cy="1588599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76DB1-352E-4A30-B90E-031E087A6A81}">
      <dsp:nvSpPr>
        <dsp:cNvPr id="0" name=""/>
        <dsp:cNvSpPr/>
      </dsp:nvSpPr>
      <dsp:spPr>
        <a:xfrm>
          <a:off x="112751" y="2352025"/>
          <a:ext cx="873729" cy="87372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23BC0-E033-4CEA-AB08-ACBA70925894}">
      <dsp:nvSpPr>
        <dsp:cNvPr id="0" name=""/>
        <dsp:cNvSpPr/>
      </dsp:nvSpPr>
      <dsp:spPr>
        <a:xfrm>
          <a:off x="1090402" y="1989141"/>
          <a:ext cx="2946098" cy="1588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27" tIns="168127" rIns="168127" bIns="168127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2060"/>
              </a:solidFill>
            </a:rPr>
            <a:t>On-Boarding Meetings</a:t>
          </a:r>
        </a:p>
      </dsp:txBody>
      <dsp:txXfrm>
        <a:off x="1090402" y="1989141"/>
        <a:ext cx="2946098" cy="1588599"/>
      </dsp:txXfrm>
    </dsp:sp>
    <dsp:sp modelId="{973238F4-9740-4660-BA6B-AD2474368FF1}">
      <dsp:nvSpPr>
        <dsp:cNvPr id="0" name=""/>
        <dsp:cNvSpPr/>
      </dsp:nvSpPr>
      <dsp:spPr>
        <a:xfrm>
          <a:off x="3544733" y="1994559"/>
          <a:ext cx="3240162" cy="1588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27" tIns="168127" rIns="168127" bIns="16812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rgbClr val="002060"/>
            </a:solidFill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</a:rPr>
            <a:t>Shared </a:t>
          </a:r>
          <a:r>
            <a:rPr lang="en-US" sz="1400" kern="1200" dirty="0" err="1">
              <a:solidFill>
                <a:srgbClr val="002060"/>
              </a:solidFill>
            </a:rPr>
            <a:t>agenda:vision</a:t>
          </a:r>
          <a:r>
            <a:rPr lang="en-US" sz="1400" kern="1200" dirty="0">
              <a:solidFill>
                <a:srgbClr val="002060"/>
              </a:solidFill>
            </a:rPr>
            <a:t> &amp; mission 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</a:rPr>
            <a:t>Institutional capacity building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</a:rPr>
            <a:t>Student capacity building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</a:rPr>
            <a:t>Assessment and evaluation</a:t>
          </a:r>
        </a:p>
      </dsp:txBody>
      <dsp:txXfrm>
        <a:off x="3544733" y="1994559"/>
        <a:ext cx="3240162" cy="1588599"/>
      </dsp:txXfrm>
    </dsp:sp>
    <dsp:sp modelId="{E4D9B538-6A97-4AC6-B530-DB782BE74430}">
      <dsp:nvSpPr>
        <dsp:cNvPr id="0" name=""/>
        <dsp:cNvSpPr/>
      </dsp:nvSpPr>
      <dsp:spPr>
        <a:xfrm>
          <a:off x="-367800" y="3944517"/>
          <a:ext cx="6546886" cy="1588599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0A250-5546-411B-BDFE-4CB768373752}">
      <dsp:nvSpPr>
        <dsp:cNvPr id="0" name=""/>
        <dsp:cNvSpPr/>
      </dsp:nvSpPr>
      <dsp:spPr>
        <a:xfrm>
          <a:off x="112751" y="4337774"/>
          <a:ext cx="873729" cy="87372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B728C-8967-4D44-A584-9FE2EE03ECCE}">
      <dsp:nvSpPr>
        <dsp:cNvPr id="0" name=""/>
        <dsp:cNvSpPr/>
      </dsp:nvSpPr>
      <dsp:spPr>
        <a:xfrm>
          <a:off x="1090402" y="3989181"/>
          <a:ext cx="2946098" cy="1588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27" tIns="168127" rIns="168127" bIns="168127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2060"/>
              </a:solidFill>
            </a:rPr>
            <a:t>Memorandum of Understanding</a:t>
          </a:r>
        </a:p>
      </dsp:txBody>
      <dsp:txXfrm>
        <a:off x="1090402" y="3989181"/>
        <a:ext cx="2946098" cy="1588599"/>
      </dsp:txXfrm>
    </dsp:sp>
    <dsp:sp modelId="{3447FBB9-9A03-4F3B-A6BC-C42E2C72498D}">
      <dsp:nvSpPr>
        <dsp:cNvPr id="0" name=""/>
        <dsp:cNvSpPr/>
      </dsp:nvSpPr>
      <dsp:spPr>
        <a:xfrm>
          <a:off x="3841533" y="3980340"/>
          <a:ext cx="2905560" cy="1588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27" tIns="168127" rIns="168127" bIns="16812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</a:rPr>
            <a:t>Align w/ mission and goals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</a:rPr>
            <a:t>Commit to data-driven       decision making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</a:rPr>
            <a:t>Develop a strategic plan  </a:t>
          </a:r>
          <a:endParaRPr lang="en-US" sz="600" kern="1200" dirty="0">
            <a:solidFill>
              <a:srgbClr val="002060"/>
            </a:solidFill>
          </a:endParaRPr>
        </a:p>
      </dsp:txBody>
      <dsp:txXfrm>
        <a:off x="3841533" y="3980340"/>
        <a:ext cx="2905560" cy="1588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08965-9E68-45F4-AE28-8B16057D1E1C}">
      <dsp:nvSpPr>
        <dsp:cNvPr id="0" name=""/>
        <dsp:cNvSpPr/>
      </dsp:nvSpPr>
      <dsp:spPr>
        <a:xfrm>
          <a:off x="848681" y="0"/>
          <a:ext cx="10578293" cy="158371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6419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CAHSI focuses on graduate degree attainment</a:t>
          </a:r>
          <a:r>
            <a:rPr lang="en-US" sz="3100" kern="1200" dirty="0"/>
            <a:t>.</a:t>
          </a:r>
        </a:p>
      </dsp:txBody>
      <dsp:txXfrm>
        <a:off x="848681" y="395928"/>
        <a:ext cx="10182365" cy="791857"/>
      </dsp:txXfrm>
    </dsp:sp>
    <dsp:sp modelId="{647FE85B-3BE9-4C9A-B5EB-B80B66E905D5}">
      <dsp:nvSpPr>
        <dsp:cNvPr id="0" name=""/>
        <dsp:cNvSpPr/>
      </dsp:nvSpPr>
      <dsp:spPr>
        <a:xfrm>
          <a:off x="867307" y="1668849"/>
          <a:ext cx="10559667" cy="45051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2021: Receives funding from NSF BPC-AE program</a:t>
          </a:r>
        </a:p>
        <a:p>
          <a:pPr marL="0"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	Extending focus to pathways to graduate programs. </a:t>
          </a:r>
        </a:p>
        <a:p>
          <a:pPr marL="0"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	C</a:t>
          </a:r>
          <a:r>
            <a:rPr lang="en-US" sz="1900" kern="1200" dirty="0"/>
            <a:t>onnecting 10 R1 HSIs to CAHSI.</a:t>
          </a:r>
          <a:endParaRPr lang="en-US" sz="1900" b="1" kern="1200" dirty="0"/>
        </a:p>
        <a:p>
          <a:pPr marL="0"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2022: Receives funding from </a:t>
          </a:r>
          <a:r>
            <a:rPr lang="en-US" sz="1900" b="1" i="0" kern="1200" dirty="0"/>
            <a:t>Sloan Foundation</a:t>
          </a:r>
        </a:p>
        <a:p>
          <a:pPr marL="0" lvl="0" indent="746125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746125" algn="l"/>
            </a:tabLst>
          </a:pPr>
          <a:r>
            <a:rPr lang="en-US" sz="1900" b="1" i="0" kern="1200" dirty="0"/>
            <a:t>	Expanding the NSF BPC-AE efforts</a:t>
          </a:r>
        </a:p>
        <a:p>
          <a:pPr marL="0" lvl="0" indent="746125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746125" algn="l"/>
            </a:tabLst>
          </a:pPr>
          <a:r>
            <a:rPr lang="en-US" sz="1900" b="1" i="0" kern="1200" dirty="0"/>
            <a:t>	Focusing on research support structures</a:t>
          </a:r>
        </a:p>
        <a:p>
          <a:pPr marL="0" lvl="0" indent="746125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746125" algn="l"/>
            </a:tabLst>
          </a:pPr>
          <a:r>
            <a:rPr lang="en-US" sz="1900" b="1" i="0" kern="1200" dirty="0"/>
            <a:t>	Engaging administrators and promoting data- and knowledge decision making</a:t>
          </a:r>
        </a:p>
        <a:p>
          <a:pPr marL="0"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2022:  Receives funding from Google</a:t>
          </a:r>
        </a:p>
        <a:p>
          <a:pPr marL="0" lvl="0" indent="9144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Supporting programming for 1st and 2nd year students</a:t>
          </a:r>
        </a:p>
        <a:p>
          <a:pPr marL="0" lvl="0" indent="9144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Funding local REUs</a:t>
          </a:r>
        </a:p>
        <a:p>
          <a:pPr marL="0" lvl="0" indent="9144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Creating CAHSI-Google Collaborative Research Initiative</a:t>
          </a:r>
        </a:p>
        <a:p>
          <a:pPr marL="0" lvl="0" indent="9144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Providing Dissertation Scholarship for students in their last year and going into academia</a:t>
          </a:r>
        </a:p>
        <a:p>
          <a:pPr marL="0" lvl="0" indent="9144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Engaging researchers through Ideation workshops  </a:t>
          </a:r>
        </a:p>
      </dsp:txBody>
      <dsp:txXfrm>
        <a:off x="867307" y="1668849"/>
        <a:ext cx="10559667" cy="4505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C5B92-041B-4A58-9C3A-937EA82B2441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8B1EB-B1E2-4435-8D3F-77A6F1B4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1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icopa.edu/degrees-certificates/computer-information-technology/cybersecurity-3197-aa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8B1EB-B1E2-4435-8D3F-77A6F1B413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2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8B1EB-B1E2-4435-8D3F-77A6F1B413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8B1EB-B1E2-4435-8D3F-77A6F1B413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18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8B1EB-B1E2-4435-8D3F-77A6F1B413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4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8B1EB-B1E2-4435-8D3F-77A6F1B413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https://www.maricopa.edu/degrees-certificates/computer-information-technology/cybersecurity-3197-aas</a:t>
            </a:r>
            <a:endParaRPr lang="en-US" sz="1200" b="0" i="0" u="sng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Evaluation from Creative Research Solutions on the Advocates, Scholars,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Allyship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Programs: </a:t>
            </a:r>
            <a:endParaRPr lang="en-US" b="0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  of   Social   Impact  (pg. 3)</a:t>
            </a:r>
          </a:p>
          <a:p>
            <a:pPr rtl="0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Under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Leadership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-- our CAHSI North Meetings have addressed topics at our meeting during the past year such as: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-- teaching during COVID; best practices and lessons learned.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-- developing cybersecurity degrees and programs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-- problem solving courses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-- developing a research environment at primarily undergraduate schools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From Nayda SE -- we followed her model of success to obtain Google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eCSR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grants for the past 3 years (2019, 2020, 2021). With the funding, we have hosted national CAHSI events, with virtual webinars, in 2020 and 2021. 2019 was in-person.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From others in CAHSI, esp. Enrico SW -- we built on our two prior S-STEM grants and led a consortium of 5 schools for North (Kean, NJIT, FDU, Brookdale, and UCC) which resulted in a funded S-STEM grant, focused on cybersecurity and data science. CASHI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MOUs to follow from NJIT, FDU and UCC.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 Across   Programs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○ All   students   increased   in   their   beliefs   that   computing   has   a   social   impact   and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can   help   others.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●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Allyship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○ See   “Across   Programs”.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● Advocates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○ See   “Across   Programs”.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● Scholars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○ See   “Across   Programs”.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Self-Efficacy/Confidence  (pg.4)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 Across   Programs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○ Average   responses   increased   from   neither   agreed   nor   disagreed   about   their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confidence   at   Baseline   to   slightly   more   agreement   at   T1.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●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Allyship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○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Allyship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 students   felt   confident   to   complete   a   computer   degree.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● Advocates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○ Advocates   felt   confident   to   complete   a   computer   degree.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● Scholars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○ Scholars   had   slightly   more   agreement   at   Baseline   compared   to   the   other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programs   for   feeling   confident   in   communicating   technical   problems,   quickly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learning   a   new   programming   language,   becoming   a   leader   in   computing.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8B1EB-B1E2-4435-8D3F-77A6F1B413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173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0d64474e79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0d64474e79_0_7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Transition to evaluation</a:t>
            </a:r>
            <a:endParaRPr dirty="0"/>
          </a:p>
        </p:txBody>
      </p:sp>
      <p:sp>
        <p:nvSpPr>
          <p:cNvPr id="422" name="Google Shape;422;g10d64474e79_0_7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025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A548E-EC87-49D7-8836-DB3755AA73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1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8B1EB-B1E2-4435-8D3F-77A6F1B413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5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6322471-A29D-48B3-9BA8-B50F4B0F6AD8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61755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3D85-BA74-4FB0-AF44-905C6244FCE3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0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D9635-8E64-442F-911A-6835D14838C2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0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D355FC5-9B8C-4CAA-98DA-EA2C47B0679D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B87C311-54CC-48B8-BE84-A2129209EA9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09511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102C-66EF-4893-8216-43BE0EE1DA83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C311-54CC-48B8-BE84-A2129209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51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67F8B9-9C71-4F75-99D4-AEDBE022E779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87C311-54CC-48B8-BE84-A2129209EA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18941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C828-A19A-49F6-AC1B-C84374FF3CD4}" type="datetime1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C311-54CC-48B8-BE84-A2129209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75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6646-7F04-4DF2-993E-BEBDD6DD02B3}" type="datetime1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C311-54CC-48B8-BE84-A2129209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03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5CF2-4688-4807-8D3A-C45C9BA0D2DB}" type="datetime1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C311-54CC-48B8-BE84-A2129209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64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958B-6F17-425B-9707-FB8FADD72551}" type="datetime1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C311-54CC-48B8-BE84-A2129209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64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4F846E-190E-426C-9E52-66936CFC1359}" type="datetime1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87C311-54CC-48B8-BE84-A2129209EA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368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BBAD-2CB1-49BF-943F-90C69E1ABA31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13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622C34-911F-4128-83F8-E2EEABA74A62}" type="datetime1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87C311-54CC-48B8-BE84-A2129209EA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8736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85E7-B845-4A09-839D-E9A0421E526C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C311-54CC-48B8-BE84-A2129209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63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C6A-4A5A-4C1A-961F-7FA271306E87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C311-54CC-48B8-BE84-A2129209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50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AD80D-FC37-7449-A4AE-982B040A85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204" y="680645"/>
            <a:ext cx="6628254" cy="267119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F05AC-66B6-5941-99AC-1B1F64087C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3204" y="3443910"/>
            <a:ext cx="638762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4301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A63C-068C-5C4D-B7B3-3645F900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276" y="365125"/>
            <a:ext cx="1003052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A670-BD33-8344-9E52-109F1FE7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278" y="1825625"/>
            <a:ext cx="1003052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9211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A5E9-8370-2744-978E-3A6B9125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76" y="1709738"/>
            <a:ext cx="10046474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135B9-86AF-E745-8C6B-F950FB0DC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0976" y="4589463"/>
            <a:ext cx="10046474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091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A645-A6A8-6947-9CE9-860A3D3E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410" y="365125"/>
            <a:ext cx="1004539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EDD4B-4B09-9648-8164-FDADC6D12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8410" y="1825625"/>
            <a:ext cx="47113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9C781-9C95-8A41-9758-8C42558BB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10911-637D-3644-866A-4E499CE5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79DC7-FEDD-4D24-B450-706D8C60D64B}" type="datetime1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C16A1-8BF7-624C-8766-77522899A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72943-DB1A-284C-B969-8E6B642C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B79895-9C56-C04B-9757-475F3B3C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47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DEA9-31B3-E140-8A2B-84326FC9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76" y="365125"/>
            <a:ext cx="1005441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9DB17-E2C8-DB40-9391-CD1CF278E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0976" y="1681163"/>
            <a:ext cx="469659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86730-5497-0749-B1CC-E3C3E7327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0976" y="2505075"/>
            <a:ext cx="469659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E7DB7-993F-9946-B429-D0B6DFD96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82C99-F5FC-2B43-8627-A2A1A119D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235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FC9E-9A68-C140-B6CB-2720BD06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76" y="365125"/>
            <a:ext cx="1005282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639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08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56DECC-A0FB-420B-81CB-A93CB0076565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11582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92B5F-727D-6F4E-A217-C207CEE2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76" y="457200"/>
            <a:ext cx="34710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16900-F832-E341-9DC1-AC87844BA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33382-29F7-2841-BFE9-A0921E7B8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0976" y="2057400"/>
            <a:ext cx="34710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1329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9004-1FF6-DD4D-84F0-F9F2802E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76" y="457200"/>
            <a:ext cx="34710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ED29E0-A18A-D04F-B6E7-5FA8C8B32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C74FD-77BE-4F4C-B750-BAE5F3526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0976" y="2057400"/>
            <a:ext cx="34710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574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594F4-FDEC-EB40-856A-4AE7B2FE9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844" y="365125"/>
            <a:ext cx="10037956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2D84B-3457-8E4C-B9AF-F3B2341C0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15844" y="1825625"/>
            <a:ext cx="10037956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617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ADD9AD-EF7F-4647-9B92-415044C3F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E2C53-9770-5241-985E-B07C72F90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08410" y="365125"/>
            <a:ext cx="726409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695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033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5/13/2023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12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88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983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8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AF02-EA63-4792-9B4A-2B4EF4BA68D9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67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21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355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76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44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3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09FA-5FEF-498D-9BBE-3139E9951315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9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0448-DA3F-486E-85CB-8CCB7128171C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3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1683-FD2C-4A63-B7CD-3D1543F5E9E7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0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712CB8-3BB2-4A3E-A784-8141C518CF4F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607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5A0384-9A39-4E35-942E-F8D9403AFDB0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313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1E6E97C-7E4C-4930-A8DD-3D030734C3B3}" type="datetime1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772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05832BD-4CDB-4BB4-91DB-973375709870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B87C311-54CC-48B8-BE84-A2129209EA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013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F641A2-3409-754C-BEA1-035D6B3DA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540" y="365125"/>
            <a:ext cx="10060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5CE3E-24DA-6D4A-8C95-651ECE45C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3540" y="1825625"/>
            <a:ext cx="100602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59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98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chart" Target="../charts/chart2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80C74.2E351500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hyperlink" Target="http://cahsi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D149FF-24EA-4575-93C6-D58A02586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07F27-2AC2-4A0A-8B37-90AAA9406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414" y="1480930"/>
            <a:ext cx="5731963" cy="3672027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4800" dirty="0"/>
              <a:t>Lessons Learned:  </a:t>
            </a:r>
            <a:r>
              <a:rPr lang="en-US" sz="4800" dirty="0" err="1"/>
              <a:t>ComputinG</a:t>
            </a:r>
            <a:r>
              <a:rPr lang="en-US" sz="4800" dirty="0"/>
              <a:t> Alliance of Hispanic-Serving Institutions</a:t>
            </a:r>
            <a:br>
              <a:rPr lang="en-US" sz="4800" dirty="0"/>
            </a:b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May 15, 2023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9FB48-F080-4B3D-BD0B-AC821C324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601" y="1153617"/>
            <a:ext cx="3541264" cy="4774397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/>
              <a:t>Ann Quiroz Gates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Senior Advisor to the Provost Strategic STEM Initiatives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University of Texas at El Paso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sz="400" dirty="0"/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Director of the Computing Alliance of Hispanic-Serving Institutions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sz="1800" dirty="0"/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sz="1800" dirty="0"/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 </a:t>
            </a:r>
          </a:p>
          <a:p>
            <a:pPr algn="l">
              <a:spcAft>
                <a:spcPts val="600"/>
              </a:spcAft>
            </a:pPr>
            <a:r>
              <a:rPr lang="en-US" sz="20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965133-69F4-4869-A4C0-97C9B2B60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2108425" cy="6857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3FEB8E0-28C6-45D4-B8D7-F36F09074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125266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9EBF91-BD5B-4CA7-8B07-993751CD3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6357" y="2463421"/>
            <a:ext cx="0" cy="203351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DA698E7-C2A1-4C72-A7F9-FBC2A3126185}"/>
              </a:ext>
            </a:extLst>
          </p:cNvPr>
          <p:cNvSpPr txBox="1"/>
          <p:nvPr/>
        </p:nvSpPr>
        <p:spPr>
          <a:xfrm>
            <a:off x="9389528" y="6202611"/>
            <a:ext cx="155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HSRU Summit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7A1B78-D659-4F50-A4BB-38C464C66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2" y="5002952"/>
            <a:ext cx="676542" cy="67654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7620C-769C-42D1-A3AD-FB68BF50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472C37A-35A6-8C89-31E2-A63797BCD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9" y="5816436"/>
            <a:ext cx="919905" cy="3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6B4249-06B6-5C71-CE7E-75AA6098ED31}"/>
              </a:ext>
            </a:extLst>
          </p:cNvPr>
          <p:cNvSpPr txBox="1"/>
          <p:nvPr/>
        </p:nvSpPr>
        <p:spPr>
          <a:xfrm>
            <a:off x="911934" y="5178664"/>
            <a:ext cx="11063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HRD-1834620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CNS- 1551221</a:t>
            </a:r>
          </a:p>
        </p:txBody>
      </p:sp>
      <p:pic>
        <p:nvPicPr>
          <p:cNvPr id="2060" name="Picture 12" descr="Press Room">
            <a:extLst>
              <a:ext uri="{FF2B5EF4-FFF2-40B4-BE49-F238E27FC236}">
                <a16:creationId xmlns:a16="http://schemas.microsoft.com/office/drawing/2014/main" id="{77077B15-57DF-EB2F-5679-865EE7B77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1" y="6236246"/>
            <a:ext cx="1806676" cy="3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82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DB74EB-2A7D-443D-B969-8BF48F993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E50E9-E76A-43F9-87BC-EAF17A87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419" y="123322"/>
            <a:ext cx="4493721" cy="5577840"/>
          </a:xfrm>
        </p:spPr>
        <p:txBody>
          <a:bodyPr anchor="ctr">
            <a:norm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036E77-5F7B-494E-A117-FEA947B35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1BAB21-985E-483E-9231-E5D35EBFB8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110813"/>
              </p:ext>
            </p:extLst>
          </p:nvPr>
        </p:nvGraphicFramePr>
        <p:xfrm>
          <a:off x="784225" y="1044192"/>
          <a:ext cx="6546886" cy="557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/>
          <p:cNvSpPr/>
          <p:nvPr/>
        </p:nvSpPr>
        <p:spPr>
          <a:xfrm>
            <a:off x="474133" y="280689"/>
            <a:ext cx="11294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CAHSI Communication and Scalability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A87D143-CAC9-4639-A0FE-797DB6D78F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959171"/>
              </p:ext>
            </p:extLst>
          </p:nvPr>
        </p:nvGraphicFramePr>
        <p:xfrm>
          <a:off x="7196667" y="6038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3BB17BC-DC76-402F-B59A-8AE0ACA74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1269" y="1012115"/>
            <a:ext cx="4437556" cy="2704574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9440B2-3F17-43FD-BD36-143FB750B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384904"/>
              </p:ext>
            </p:extLst>
          </p:nvPr>
        </p:nvGraphicFramePr>
        <p:xfrm>
          <a:off x="7383661" y="3972544"/>
          <a:ext cx="4425164" cy="256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346CA-9838-4A62-8621-DD57770B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C311-54CC-48B8-BE84-A2129209EA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7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223506-2843-47DF-8B47-5AA8D3BC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en-US" sz="4200" dirty="0">
                <a:solidFill>
                  <a:schemeClr val="bg2"/>
                </a:solidFill>
              </a:rPr>
              <a:t>Leadership and Communication</a:t>
            </a:r>
            <a:br>
              <a:rPr lang="en-US" sz="4200" dirty="0">
                <a:solidFill>
                  <a:schemeClr val="bg2"/>
                </a:solidFill>
              </a:rPr>
            </a:br>
            <a:endParaRPr lang="en-US" sz="4200" dirty="0">
              <a:solidFill>
                <a:schemeClr val="bg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B5E12-E652-4175-954B-520A0E463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746" y="503098"/>
            <a:ext cx="5964382" cy="6004085"/>
          </a:xfrm>
        </p:spPr>
        <p:txBody>
          <a:bodyPr anchor="ctr">
            <a:normAutofit/>
          </a:bodyPr>
          <a:lstStyle/>
          <a:p>
            <a:pPr fontAlgn="base"/>
            <a:r>
              <a:rPr lang="en-US" sz="2400" dirty="0"/>
              <a:t>Faculty</a:t>
            </a:r>
          </a:p>
          <a:p>
            <a:pPr lvl="1" fontAlgn="base"/>
            <a:r>
              <a:rPr lang="en-US" sz="1800" dirty="0"/>
              <a:t>Distributed leadership model—regional decision making and contributions to national efforts</a:t>
            </a:r>
          </a:p>
          <a:p>
            <a:pPr lvl="1" fontAlgn="base"/>
            <a:r>
              <a:rPr lang="en-US" sz="1800" dirty="0"/>
              <a:t>Curriculum changes in response to industry gaps (e.g., MCCCD, CSU-Stan; Kean U, UPRM, UTEP, Merced College)</a:t>
            </a:r>
          </a:p>
          <a:p>
            <a:pPr lvl="1" fontAlgn="base"/>
            <a:r>
              <a:rPr lang="en-US" sz="1800" dirty="0"/>
              <a:t>Numerous collaborative proposal submissions and awards, e.g., Kean’s Consortium S-STEM grant focused on cybersecurity and data science</a:t>
            </a:r>
          </a:p>
          <a:p>
            <a:pPr fontAlgn="base"/>
            <a:r>
              <a:rPr lang="en-US" sz="2400" dirty="0"/>
              <a:t>Staff</a:t>
            </a:r>
          </a:p>
          <a:p>
            <a:pPr lvl="1" fontAlgn="base"/>
            <a:r>
              <a:rPr lang="en-US" sz="1800" dirty="0"/>
              <a:t>Regular meetings to offer direction, build knowledge, &amp; facilitate group innovation</a:t>
            </a:r>
          </a:p>
          <a:p>
            <a:pPr lvl="1" fontAlgn="base"/>
            <a:r>
              <a:rPr lang="en-US" sz="1800" dirty="0"/>
              <a:t>Addition of specialized personnel to advance Hispanic student success (e.g., NMSU, UTEP)</a:t>
            </a:r>
          </a:p>
          <a:p>
            <a:r>
              <a:rPr lang="en-US" sz="2400" dirty="0"/>
              <a:t>Students</a:t>
            </a:r>
          </a:p>
          <a:p>
            <a:pPr lvl="1"/>
            <a:r>
              <a:rPr lang="en-US" sz="1800" dirty="0"/>
              <a:t>Advocates</a:t>
            </a:r>
          </a:p>
          <a:p>
            <a:pPr lvl="1"/>
            <a:r>
              <a:rPr lang="en-US" sz="1800" dirty="0"/>
              <a:t>Scholars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060DED-054E-4D88-A79F-6A4DE306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86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9606E-150A-45CC-B21A-1DE99FF0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88" y="83667"/>
            <a:ext cx="9601200" cy="1485900"/>
          </a:xfrm>
        </p:spPr>
        <p:txBody>
          <a:bodyPr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</a:rPr>
              <a:t>Co</a:t>
            </a:r>
            <a:r>
              <a:rPr lang="en-US" sz="4800" b="0" i="0" u="none" strike="noStrike" dirty="0">
                <a:solidFill>
                  <a:srgbClr val="FFFFFF"/>
                </a:solidFill>
                <a:effectLst/>
              </a:rPr>
              <a:t>mmon Measures</a:t>
            </a:r>
            <a:br>
              <a:rPr lang="en-US" sz="4800" b="0" i="0" u="none" strike="noStrike" dirty="0">
                <a:solidFill>
                  <a:srgbClr val="FFFFFF"/>
                </a:solidFill>
                <a:effectLst/>
              </a:rPr>
            </a:br>
            <a:br>
              <a:rPr lang="en-US" sz="4800" b="0" dirty="0">
                <a:effectLst/>
              </a:rPr>
            </a:br>
            <a:endParaRPr lang="en-US" sz="4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442EBD-CB43-4546-9A7C-733E5766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C311-54CC-48B8-BE84-A2129209EA99}" type="slidenum">
              <a:rPr lang="en-US" smtClean="0">
                <a:solidFill>
                  <a:schemeClr val="bg2"/>
                </a:solidFill>
              </a:rPr>
              <a:t>12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50357AB-3164-AC2B-0AB0-54685F48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10" y="826617"/>
            <a:ext cx="6721966" cy="588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4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6E7D6-0867-4A1D-9BF9-F1454004C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50" y="1562548"/>
            <a:ext cx="3855720" cy="2157884"/>
          </a:xfrm>
        </p:spPr>
        <p:txBody>
          <a:bodyPr/>
          <a:lstStyle/>
          <a:p>
            <a:r>
              <a:rPr lang="en-US" sz="4800" dirty="0"/>
              <a:t>Reporting Mechanism:  </a:t>
            </a:r>
            <a:br>
              <a:rPr lang="en-US" sz="4800" dirty="0"/>
            </a:br>
            <a:r>
              <a:rPr lang="en-US" sz="4800" dirty="0"/>
              <a:t>CAHSI Engage Tool</a:t>
            </a:r>
            <a:br>
              <a:rPr lang="en-US" sz="48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3C4E24-7C97-4B86-904B-96394EC0C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411" y="618217"/>
            <a:ext cx="6102531" cy="5175250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</a:rPr>
              <a:t>  </a:t>
            </a:r>
          </a:p>
          <a:p>
            <a:pPr lvl="0">
              <a:lnSpc>
                <a:spcPct val="100000"/>
              </a:lnSpc>
            </a:pPr>
            <a:r>
              <a:rPr lang="en-US" sz="2000" kern="1200" dirty="0">
                <a:solidFill>
                  <a:schemeClr val="bg1"/>
                </a:solidFill>
                <a:latin typeface="+mn-lt"/>
              </a:rPr>
              <a:t>Aligns strategic actions to the </a:t>
            </a:r>
            <a:r>
              <a:rPr lang="en-US" sz="2000" b="1" kern="1200" dirty="0">
                <a:solidFill>
                  <a:schemeClr val="bg1"/>
                </a:solidFill>
                <a:latin typeface="+mn-lt"/>
              </a:rPr>
              <a:t>CAHSI Visioning documents</a:t>
            </a:r>
          </a:p>
          <a:p>
            <a:pPr lvl="0">
              <a:lnSpc>
                <a:spcPct val="100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Maps strategic actions to objectives focused on Capacity Building</a:t>
            </a:r>
            <a:endParaRPr lang="en-US" sz="2000" kern="1200" dirty="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Tracks activities associated with strategic actions and focus areas.</a:t>
            </a:r>
          </a:p>
          <a:p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4A37E90-D89D-4D33-91DB-74995A096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716" y="6239783"/>
            <a:ext cx="88832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Activities by Focus Area, 2017-2022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2">
            <a:extLst>
              <a:ext uri="{FF2B5EF4-FFF2-40B4-BE49-F238E27FC236}">
                <a16:creationId xmlns:a16="http://schemas.microsoft.com/office/drawing/2014/main" id="{57CE4E9D-4B86-4484-B6C7-1C63D0DA2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1" y="3625453"/>
            <a:ext cx="6742462" cy="261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8747B-1F0B-49D5-BCE7-6B95DE5D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5411" y="6281485"/>
            <a:ext cx="1596292" cy="404614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73133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4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41" name="Rectangle 28">
            <a:extLst>
              <a:ext uri="{FF2B5EF4-FFF2-40B4-BE49-F238E27FC236}">
                <a16:creationId xmlns:a16="http://schemas.microsoft.com/office/drawing/2014/main" id="{26EA85A4-38E9-4E5F-98C1-DC84DE0A3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0852F2F7-25A7-4AB6-946A-0E98BBEBC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D3448-24E2-60BC-689E-EB61E43D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638" y="190843"/>
            <a:ext cx="5301138" cy="1582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cap="all" dirty="0"/>
              <a:t>Data Dashboard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D32AC8-9D56-64F0-1C9C-013537840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302" y="1713684"/>
            <a:ext cx="7770152" cy="49534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A1786-51A0-D303-5D00-B8577A74D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947" y="475488"/>
            <a:ext cx="6242698" cy="1058573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18A87-B788-AB27-A1C7-C0F019AF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7A6979-0714-4377-B894-6BE4C2D6E20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07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0d64474e79_0_74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10d64474e79_0_745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6" name="Google Shape;426;g10d64474e79_0_7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225" y="0"/>
            <a:ext cx="109357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AABB21-2283-41BB-9A34-DDF04811B808}"/>
              </a:ext>
            </a:extLst>
          </p:cNvPr>
          <p:cNvSpPr/>
          <p:nvPr/>
        </p:nvSpPr>
        <p:spPr>
          <a:xfrm>
            <a:off x="1219200" y="220532"/>
            <a:ext cx="10447468" cy="656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Evaluation Team:  Logic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076649-E9A9-4BD7-9032-67B82CAF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1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03DC3-CFA5-4D53-B270-88F6CC96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18" y="731519"/>
            <a:ext cx="3144107" cy="323757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Dissemination: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CAHSI Library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EF68D2-0525-4AFB-9C26-433877965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9913" y="994913"/>
            <a:ext cx="7037387" cy="486023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7393BD-F6E6-4B6F-9E8D-442925EAC7A1}"/>
              </a:ext>
            </a:extLst>
          </p:cNvPr>
          <p:cNvSpPr txBox="1"/>
          <p:nvPr/>
        </p:nvSpPr>
        <p:spPr>
          <a:xfrm>
            <a:off x="4044603" y="465529"/>
            <a:ext cx="7688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http://cahsi.org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88E2E-4721-4B9D-9082-37791106E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468" y="994913"/>
            <a:ext cx="3563061" cy="178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1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4F7F1-2919-4736-37CB-9A1AE039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E12CEF7-6C2E-4F00-9C32-B55CCD0C3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EF1081A-9F42-F136-FB75-7CB41ED23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24435"/>
              </p:ext>
            </p:extLst>
          </p:nvPr>
        </p:nvGraphicFramePr>
        <p:xfrm>
          <a:off x="-1" y="0"/>
          <a:ext cx="11426975" cy="6174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9105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709ADC9-6EAF-4268-9415-1ED5ECFA2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5">
            <a:extLst>
              <a:ext uri="{FF2B5EF4-FFF2-40B4-BE49-F238E27FC236}">
                <a16:creationId xmlns:a16="http://schemas.microsoft.com/office/drawing/2014/main" id="{89BDAC00-0203-BF88-C315-19E6B23BB9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247" b="10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405AE5-1BA8-3045-8C8E-72BB381C7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176" y="-413420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D9BFE-9942-49DB-8826-740780B87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3954" y="1754405"/>
            <a:ext cx="6831673" cy="1086237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300"/>
              <a:t>cahsi.org</a:t>
            </a:r>
          </a:p>
          <a:p>
            <a:pPr algn="ctr">
              <a:spcAft>
                <a:spcPts val="600"/>
              </a:spcAft>
            </a:pPr>
            <a:r>
              <a:rPr lang="en-US" sz="2300"/>
              <a:t>agates@utep.edu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F0EBC-2473-0222-8364-113B9355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7A6979-0714-4377-B894-6BE4C2D6E202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5" name="Picture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8DA64B10-0B52-C8D4-EFB5-FED176494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843" y="2909395"/>
            <a:ext cx="5810115" cy="387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3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FEED1-FCE6-4A59-826F-1332F2A7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/>
              <a:t>Eddie Bernice Johnson INCLUDES Initiative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87952C-5D56-481B-9EA2-3A16475F20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881548"/>
              </p:ext>
            </p:extLst>
          </p:nvPr>
        </p:nvGraphicFramePr>
        <p:xfrm>
          <a:off x="1371600" y="2286000"/>
          <a:ext cx="9601200" cy="4007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52262-DD83-4243-B65B-2FA9A983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5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C3638F2F-4688-4030-B1CC-80272444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48C811F0-0ED8-4A7B-BFDE-6433C690E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3751" y="303896"/>
            <a:ext cx="1910102" cy="257067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9ACB9-59E9-4F0D-A0E7-020E1EA56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972" y="1654411"/>
            <a:ext cx="5826218" cy="4482564"/>
          </a:xfrm>
        </p:spPr>
        <p:txBody>
          <a:bodyPr>
            <a:normAutofit/>
          </a:bodyPr>
          <a:lstStyle/>
          <a:p>
            <a:pPr marL="816102" lvl="1">
              <a:buFont typeface="Franklin Gothic Book" panose="020B0503020102020204" pitchFamily="34" charset="0"/>
              <a:buChar char="•"/>
            </a:pPr>
            <a:endParaRPr lang="en-US" sz="1800" dirty="0"/>
          </a:p>
          <a:p>
            <a:endParaRPr lang="en-US" sz="1400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AC19CEE-435E-4643-849E-5194A5743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8B71F400-3580-49A1-885E-BFD3C59E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935" y="924733"/>
            <a:ext cx="9601200" cy="14859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Alliance Overview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A200209-C7F4-4D37-9191-5FF19A0E1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5" y="2393211"/>
            <a:ext cx="5159564" cy="294764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C5FC40C-4C7D-407D-92F7-C1A2E5E4AC8E}"/>
              </a:ext>
            </a:extLst>
          </p:cNvPr>
          <p:cNvGrpSpPr/>
          <p:nvPr/>
        </p:nvGrpSpPr>
        <p:grpSpPr>
          <a:xfrm>
            <a:off x="1664714" y="3120967"/>
            <a:ext cx="3893743" cy="2369080"/>
            <a:chOff x="729117" y="1154780"/>
            <a:chExt cx="7129844" cy="481086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626AA35-01E1-45DF-BFD0-5EF80F21A74A}"/>
                </a:ext>
              </a:extLst>
            </p:cNvPr>
            <p:cNvSpPr/>
            <p:nvPr/>
          </p:nvSpPr>
          <p:spPr>
            <a:xfrm>
              <a:off x="729117" y="1788522"/>
              <a:ext cx="1317114" cy="1317267"/>
            </a:xfrm>
            <a:prstGeom prst="ellipse">
              <a:avLst/>
            </a:prstGeom>
            <a:solidFill>
              <a:srgbClr val="C9007C"/>
            </a:solidFill>
            <a:ln>
              <a:noFill/>
            </a:ln>
            <a:effectLst>
              <a:outerShdw blurRad="25400" dist="114300" dir="8100000" algn="tr" rotWithShape="0">
                <a:prstClr val="black">
                  <a:alpha val="52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8CC2AB4-90F2-4696-BF26-39CACD573D6C}"/>
                </a:ext>
              </a:extLst>
            </p:cNvPr>
            <p:cNvSpPr/>
            <p:nvPr/>
          </p:nvSpPr>
          <p:spPr>
            <a:xfrm>
              <a:off x="3281793" y="3100206"/>
              <a:ext cx="1317114" cy="1317267"/>
            </a:xfrm>
            <a:prstGeom prst="ellipse">
              <a:avLst/>
            </a:prstGeom>
            <a:solidFill>
              <a:srgbClr val="C9007C"/>
            </a:solidFill>
            <a:ln>
              <a:noFill/>
            </a:ln>
            <a:effectLst>
              <a:outerShdw blurRad="25400" dist="114300" dir="8100000" algn="tr" rotWithShape="0">
                <a:prstClr val="black">
                  <a:alpha val="52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215FAE6-BFB6-490F-8A4C-BBE9811B5DCA}"/>
                </a:ext>
              </a:extLst>
            </p:cNvPr>
            <p:cNvSpPr/>
            <p:nvPr/>
          </p:nvSpPr>
          <p:spPr>
            <a:xfrm>
              <a:off x="6541847" y="1154780"/>
              <a:ext cx="1317114" cy="1317267"/>
            </a:xfrm>
            <a:prstGeom prst="ellipse">
              <a:avLst/>
            </a:prstGeom>
            <a:solidFill>
              <a:srgbClr val="C9007C"/>
            </a:solidFill>
            <a:ln>
              <a:noFill/>
            </a:ln>
            <a:effectLst>
              <a:outerShdw blurRad="25400" dist="114300" dir="8100000" algn="tr" rotWithShape="0">
                <a:prstClr val="black">
                  <a:alpha val="52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F791B97-E4A0-4B9D-B4D2-CB74FB3683D2}"/>
                </a:ext>
              </a:extLst>
            </p:cNvPr>
            <p:cNvSpPr/>
            <p:nvPr/>
          </p:nvSpPr>
          <p:spPr>
            <a:xfrm>
              <a:off x="5835062" y="4648382"/>
              <a:ext cx="1317114" cy="1317267"/>
            </a:xfrm>
            <a:prstGeom prst="ellipse">
              <a:avLst/>
            </a:prstGeom>
            <a:solidFill>
              <a:srgbClr val="C9007C"/>
            </a:solidFill>
            <a:ln>
              <a:noFill/>
            </a:ln>
            <a:effectLst>
              <a:outerShdw blurRad="25400" dist="114300" dir="8100000" algn="tr" rotWithShape="0">
                <a:prstClr val="black">
                  <a:alpha val="52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731D06C-8766-4EC4-8201-9FA57090A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6154" y="1499611"/>
              <a:ext cx="548499" cy="59485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5657E9F-F7AC-439C-A328-4DD940441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9369" y="4999312"/>
              <a:ext cx="548499" cy="59485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5E26345-53C4-49B9-B2F9-36E1718CC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4225" y="3448265"/>
              <a:ext cx="548499" cy="59485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8031404-3AC3-46C0-817D-9A95400A6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0506" y="2133159"/>
              <a:ext cx="548499" cy="594851"/>
            </a:xfrm>
            <a:prstGeom prst="rect">
              <a:avLst/>
            </a:prstGeom>
          </p:spPr>
        </p:pic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7C11EE21-7C97-4BA0-8C84-CF359D9DB616}"/>
              </a:ext>
            </a:extLst>
          </p:cNvPr>
          <p:cNvSpPr/>
          <p:nvPr/>
        </p:nvSpPr>
        <p:spPr>
          <a:xfrm>
            <a:off x="5120155" y="4653834"/>
            <a:ext cx="241252" cy="238750"/>
          </a:xfrm>
          <a:prstGeom prst="ellipse">
            <a:avLst/>
          </a:prstGeom>
          <a:solidFill>
            <a:srgbClr val="9ECF6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ECC62E9-8B43-4620-99A4-11513ABECAD9}"/>
              </a:ext>
            </a:extLst>
          </p:cNvPr>
          <p:cNvSpPr/>
          <p:nvPr/>
        </p:nvSpPr>
        <p:spPr>
          <a:xfrm>
            <a:off x="2901249" y="4326369"/>
            <a:ext cx="241252" cy="238750"/>
          </a:xfrm>
          <a:prstGeom prst="ellipse">
            <a:avLst/>
          </a:prstGeom>
          <a:solidFill>
            <a:srgbClr val="9ECF6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530121-4E2B-41C6-9B56-C1275E29837A}"/>
              </a:ext>
            </a:extLst>
          </p:cNvPr>
          <p:cNvSpPr/>
          <p:nvPr/>
        </p:nvSpPr>
        <p:spPr>
          <a:xfrm>
            <a:off x="1708331" y="3287773"/>
            <a:ext cx="241252" cy="238750"/>
          </a:xfrm>
          <a:prstGeom prst="ellipse">
            <a:avLst/>
          </a:prstGeom>
          <a:solidFill>
            <a:srgbClr val="9ECF6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EFB778D-0957-40B4-BE97-33293C4F90F1}"/>
              </a:ext>
            </a:extLst>
          </p:cNvPr>
          <p:cNvSpPr/>
          <p:nvPr/>
        </p:nvSpPr>
        <p:spPr>
          <a:xfrm>
            <a:off x="1964666" y="3846571"/>
            <a:ext cx="241252" cy="238750"/>
          </a:xfrm>
          <a:prstGeom prst="ellipse">
            <a:avLst/>
          </a:prstGeom>
          <a:solidFill>
            <a:srgbClr val="9ECF6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49FA4C8-530B-4791-90AD-889BE8900660}"/>
              </a:ext>
            </a:extLst>
          </p:cNvPr>
          <p:cNvSpPr/>
          <p:nvPr/>
        </p:nvSpPr>
        <p:spPr>
          <a:xfrm>
            <a:off x="3705868" y="4565118"/>
            <a:ext cx="241252" cy="238750"/>
          </a:xfrm>
          <a:prstGeom prst="ellipse">
            <a:avLst/>
          </a:prstGeom>
          <a:solidFill>
            <a:srgbClr val="9ECF6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9FF13B-1194-4A59-9BE4-0BC661F7B152}"/>
              </a:ext>
            </a:extLst>
          </p:cNvPr>
          <p:cNvSpPr/>
          <p:nvPr/>
        </p:nvSpPr>
        <p:spPr>
          <a:xfrm>
            <a:off x="5157414" y="5165363"/>
            <a:ext cx="241252" cy="238750"/>
          </a:xfrm>
          <a:prstGeom prst="ellipse">
            <a:avLst/>
          </a:prstGeom>
          <a:solidFill>
            <a:srgbClr val="9ECF6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4211CA5-A8B1-40AF-94A5-5399C66DD3AE}"/>
              </a:ext>
            </a:extLst>
          </p:cNvPr>
          <p:cNvSpPr/>
          <p:nvPr/>
        </p:nvSpPr>
        <p:spPr>
          <a:xfrm>
            <a:off x="5458627" y="3261384"/>
            <a:ext cx="241252" cy="238750"/>
          </a:xfrm>
          <a:prstGeom prst="ellipse">
            <a:avLst/>
          </a:prstGeom>
          <a:solidFill>
            <a:srgbClr val="9ECF6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8CDE38D-7F93-45E2-B1BC-150D1169427F}"/>
              </a:ext>
            </a:extLst>
          </p:cNvPr>
          <p:cNvSpPr/>
          <p:nvPr/>
        </p:nvSpPr>
        <p:spPr>
          <a:xfrm>
            <a:off x="4441857" y="3693762"/>
            <a:ext cx="241252" cy="238750"/>
          </a:xfrm>
          <a:prstGeom prst="ellipse">
            <a:avLst/>
          </a:prstGeom>
          <a:solidFill>
            <a:srgbClr val="9ECF6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E9546E8-F121-4E9B-A88F-19CA571E9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660" y="4384474"/>
            <a:ext cx="182499" cy="12254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8DD4FE7-8809-481F-9278-705119EC9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876" y="4623223"/>
            <a:ext cx="182499" cy="12254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7BECBD1-12E4-40E4-8A97-4C7F8FE05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855" y="5235839"/>
            <a:ext cx="182499" cy="12254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02692E3-5400-475B-A84D-8EAA58B56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513" y="4745763"/>
            <a:ext cx="182499" cy="12254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DE2CD87-B533-40FC-8812-5ED7EE53D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367" y="3756855"/>
            <a:ext cx="182499" cy="12254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85179A3-76A0-4501-92B9-BD98A4FA9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003" y="3319489"/>
            <a:ext cx="182499" cy="12254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6ECBA64-74F0-49F6-B088-05C6A7164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452" y="3907717"/>
            <a:ext cx="182499" cy="12254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71F161F-0FB9-40CB-BE5C-0354E92E6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707" y="3350070"/>
            <a:ext cx="182499" cy="122540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5CC2ABA7-2BC9-4A39-B755-397080B08366}"/>
              </a:ext>
            </a:extLst>
          </p:cNvPr>
          <p:cNvSpPr/>
          <p:nvPr/>
        </p:nvSpPr>
        <p:spPr>
          <a:xfrm>
            <a:off x="2463185" y="3989573"/>
            <a:ext cx="211875" cy="2387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EFF5A7B-AD35-46FB-AD39-6AC0A8539D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2" y="5599198"/>
            <a:ext cx="676542" cy="67654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AD26876-DCED-4460-98E5-BB6EAE134E11}"/>
              </a:ext>
            </a:extLst>
          </p:cNvPr>
          <p:cNvSpPr txBox="1"/>
          <p:nvPr/>
        </p:nvSpPr>
        <p:spPr>
          <a:xfrm>
            <a:off x="1438734" y="5706636"/>
            <a:ext cx="10567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 HRD-1834620</a:t>
            </a:r>
          </a:p>
          <a:p>
            <a:r>
              <a:rPr lang="en-US" sz="1050" dirty="0"/>
              <a:t>CNS- 1551221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0CE22A-5B00-4FF5-892C-25C58728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F2F2C-8930-9F16-6A61-81C8D4462207}"/>
              </a:ext>
            </a:extLst>
          </p:cNvPr>
          <p:cNvSpPr txBox="1"/>
          <p:nvPr/>
        </p:nvSpPr>
        <p:spPr>
          <a:xfrm>
            <a:off x="6628036" y="2336363"/>
            <a:ext cx="4806072" cy="24245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CAHSI’s Vision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By 2030, Hispanics will represent 20% or more of those who earn credentials in computing.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CAHSI Goals</a:t>
            </a:r>
          </a:p>
          <a:p>
            <a:pPr marL="170260" marR="0" lvl="0" indent="-17026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ea typeface="Century Gothic" charset="0"/>
                <a:cs typeface="Century Gothic" charset="0"/>
              </a:rPr>
              <a:t>Challenge students’ knowledge, skills, and abilities (KSA)s to position them to thrive in the workforce and academia.</a:t>
            </a:r>
          </a:p>
          <a:p>
            <a:pPr marL="170260" marR="0" lvl="0" indent="-17026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ea typeface="Century Gothic" charset="0"/>
                <a:cs typeface="Century Gothic" charset="0"/>
              </a:rPr>
              <a:t>Support professional growth for those who serve Hispanics</a:t>
            </a:r>
          </a:p>
          <a:p>
            <a:pPr marL="170260" marR="0" lvl="0" indent="-17026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ea typeface="Century Gothic" charset="0"/>
                <a:cs typeface="Century Gothic" charset="0"/>
              </a:rPr>
              <a:t>Expand meaningful partnerships</a:t>
            </a:r>
          </a:p>
          <a:p>
            <a:pPr marL="170260" marR="0" lvl="0" indent="-17026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ea typeface="Century Gothic" charset="0"/>
                <a:cs typeface="Century Gothic" charset="0"/>
              </a:rPr>
              <a:t>Inform policy through evidence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869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8" name="Picture 7" descr="Leaf sprouts from plant">
            <a:extLst>
              <a:ext uri="{FF2B5EF4-FFF2-40B4-BE49-F238E27FC236}">
                <a16:creationId xmlns:a16="http://schemas.microsoft.com/office/drawing/2014/main" id="{F1A2A38F-7A74-A921-569E-004B4D122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14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3867FC-EB8E-4B00-B7D5-7967D9DF1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D69E00ED-B0F1-4570-A74E-E05D0E9A8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074D0BE7-DDD8-46AB-A2C1-5B7FFD921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01C021-089C-DB29-A884-FCA9B687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CAHSI’s Growth over the years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7EEFBA-7918-A7FD-D65E-215E95F5C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9906" y="3956279"/>
            <a:ext cx="6831673" cy="108623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300">
              <a:solidFill>
                <a:srgbClr val="191B0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429B8-5566-D804-BB84-686D0D1F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7A6979-0714-4377-B894-6BE4C2D6E20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9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4F7F1-2919-4736-37CB-9A1AE039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E12CEF7-6C2E-4F00-9C32-B55CCD0C3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EF1081A-9F42-F136-FB75-7CB41ED23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120556"/>
              </p:ext>
            </p:extLst>
          </p:nvPr>
        </p:nvGraphicFramePr>
        <p:xfrm>
          <a:off x="591312" y="58522"/>
          <a:ext cx="11009376" cy="639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454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4F7F1-2919-4736-37CB-9A1AE039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E12CEF7-6C2E-4F00-9C32-B55CCD0C3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EF1081A-9F42-F136-FB75-7CB41ED23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142951"/>
              </p:ext>
            </p:extLst>
          </p:nvPr>
        </p:nvGraphicFramePr>
        <p:xfrm>
          <a:off x="-1" y="-1"/>
          <a:ext cx="11426975" cy="6115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388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83722D-A470-B4E5-1E34-5DBCEB1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 sz="4100" dirty="0"/>
              <a:t>Collaborative Infrastructure Design Elements</a:t>
            </a:r>
          </a:p>
        </p:txBody>
      </p:sp>
      <p:pic>
        <p:nvPicPr>
          <p:cNvPr id="19" name="Picture 9" descr="Hands-on top of each other">
            <a:extLst>
              <a:ext uri="{FF2B5EF4-FFF2-40B4-BE49-F238E27FC236}">
                <a16:creationId xmlns:a16="http://schemas.microsoft.com/office/drawing/2014/main" id="{E1F3CF2E-4DB8-1868-C11A-A026CB49A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99" r="14700" b="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FAB46E-CF8B-BFE1-A3CA-C0666B31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US" dirty="0"/>
              <a:t>Shared Vision</a:t>
            </a:r>
          </a:p>
          <a:p>
            <a:r>
              <a:rPr lang="en-US" dirty="0"/>
              <a:t>Partnerships</a:t>
            </a:r>
          </a:p>
          <a:p>
            <a:r>
              <a:rPr lang="en-US" dirty="0"/>
              <a:t>Goals and Metrics</a:t>
            </a:r>
          </a:p>
          <a:p>
            <a:r>
              <a:rPr lang="en-US" dirty="0"/>
              <a:t>Leadership and Communication</a:t>
            </a:r>
          </a:p>
          <a:p>
            <a:r>
              <a:rPr lang="en-US" dirty="0"/>
              <a:t>Expansion, Sustainability, and Scale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F70EA-E4F6-C258-3D63-263E132C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7A6979-0714-4377-B894-6BE4C2D6E20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4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E27185-22F2-4A0F-876C-B3462298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547" y="685800"/>
            <a:ext cx="656911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effectLst/>
              </a:rPr>
              <a:t>Role of the Backbone</a:t>
            </a:r>
            <a:endParaRPr lang="en-US" sz="34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BA1E61A-71D4-4BF3-99ED-241763A82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2168" y="1939340"/>
            <a:ext cx="6993653" cy="3995057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Guide the vision and strategy for the Alliance and plan for the future.  </a:t>
            </a:r>
            <a:r>
              <a:rPr lang="en-US" sz="2400" dirty="0">
                <a:solidFill>
                  <a:schemeClr val="accent6"/>
                </a:solidFill>
              </a:rPr>
              <a:t>(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Shared Vision, Expansion, Goals and Metrics, Sustainability</a:t>
            </a:r>
            <a:r>
              <a:rPr lang="en-US" sz="2400" dirty="0">
                <a:solidFill>
                  <a:schemeClr val="accent6"/>
                </a:solidFill>
              </a:rPr>
              <a:t>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Align</a:t>
            </a:r>
            <a:r>
              <a:rPr lang="en-US" sz="2400" dirty="0">
                <a:effectLst/>
              </a:rPr>
              <a:t> activities and continuous improvement efforts of the nationally networked community </a:t>
            </a:r>
            <a:r>
              <a:rPr lang="en-US" sz="2400" dirty="0">
                <a:solidFill>
                  <a:schemeClr val="accent6"/>
                </a:solidFill>
                <a:effectLst/>
              </a:rPr>
              <a:t>(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Partnerships, Goals and Metrics</a:t>
            </a:r>
            <a:r>
              <a:rPr lang="en-US" sz="2400" dirty="0">
                <a:solidFill>
                  <a:schemeClr val="accent6"/>
                </a:solidFill>
                <a:effectLst/>
              </a:rPr>
              <a:t>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effectLst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Build the capacity and identify of CAHSI institutions and Hispanic students to further the advance next generation of Hispanic computer scientists. </a:t>
            </a:r>
            <a:r>
              <a:rPr lang="en-US" sz="2400" dirty="0">
                <a:solidFill>
                  <a:schemeClr val="accent6"/>
                </a:solidFill>
              </a:rPr>
              <a:t>(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Leadership and Communication</a:t>
            </a:r>
            <a:r>
              <a:rPr lang="en-US" sz="2400" dirty="0">
                <a:solidFill>
                  <a:schemeClr val="accent6"/>
                </a:solidFill>
              </a:rPr>
              <a:t>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</a:rPr>
              <a:t>Serve as a national resource for building public will to advance Hispanics in computing </a:t>
            </a:r>
            <a:r>
              <a:rPr lang="en-US" sz="2400" dirty="0">
                <a:solidFill>
                  <a:schemeClr val="accent6"/>
                </a:solidFill>
                <a:effectLst/>
              </a:rPr>
              <a:t>(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Expansion, Sustainability</a:t>
            </a:r>
            <a:r>
              <a:rPr lang="en-US" sz="2400" dirty="0">
                <a:solidFill>
                  <a:schemeClr val="accent6"/>
                </a:solidFill>
                <a:effectLst/>
              </a:rPr>
              <a:t>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600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6D177B-3549-4CDE-9951-106C626CCCEA}"/>
              </a:ext>
            </a:extLst>
          </p:cNvPr>
          <p:cNvSpPr txBox="1"/>
          <p:nvPr/>
        </p:nvSpPr>
        <p:spPr>
          <a:xfrm>
            <a:off x="5112589" y="1570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D5D03-1F06-485B-B79D-34AF8063C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36" y="438472"/>
            <a:ext cx="4042285" cy="61137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009CCA-9248-4983-9347-E8E32874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6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8D955B-FB02-4B77-A653-8CA5B7153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078" y="226048"/>
            <a:ext cx="6176097" cy="6501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91A7C-F1E9-4316-840B-1320295A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605" y="2350058"/>
            <a:ext cx="4385733" cy="215788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Backbone and Regional Visioning Documents: </a:t>
            </a:r>
            <a:b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Operationalizing Goals and Strategic 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14905-75FF-40D9-87F8-83E3D323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7C311-54CC-48B8-BE84-A2129209EA9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B283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B283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05832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ustom 23">
      <a:dk1>
        <a:srgbClr val="4D4D4D"/>
      </a:dk1>
      <a:lt1>
        <a:srgbClr val="FFFFFF"/>
      </a:lt1>
      <a:dk2>
        <a:srgbClr val="002060"/>
      </a:dk2>
      <a:lt2>
        <a:srgbClr val="FFFFFF"/>
      </a:lt2>
      <a:accent1>
        <a:srgbClr val="FFC000"/>
      </a:accent1>
      <a:accent2>
        <a:srgbClr val="FFC000"/>
      </a:accent2>
      <a:accent3>
        <a:srgbClr val="969696"/>
      </a:accent3>
      <a:accent4>
        <a:srgbClr val="FFC000"/>
      </a:accent4>
      <a:accent5>
        <a:srgbClr val="FFC000"/>
      </a:accent5>
      <a:accent6>
        <a:srgbClr val="4D4D4D"/>
      </a:accent6>
      <a:hlink>
        <a:srgbClr val="5F5F5F"/>
      </a:hlink>
      <a:folHlink>
        <a:srgbClr val="91919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Crop">
  <a:themeElements>
    <a:clrScheme name="Custom 14">
      <a:dk1>
        <a:srgbClr val="92D050"/>
      </a:dk1>
      <a:lt1>
        <a:sysClr val="window" lastClr="FFFFFF"/>
      </a:lt1>
      <a:dk2>
        <a:srgbClr val="44546A"/>
      </a:dk2>
      <a:lt2>
        <a:srgbClr val="E7E6E6"/>
      </a:lt2>
      <a:accent1>
        <a:srgbClr val="0052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D8D8D8"/>
      </a:accent5>
      <a:accent6>
        <a:srgbClr val="D8D8D8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1_Office Theme">
  <a:themeElements>
    <a:clrScheme name="UTEP">
      <a:dk1>
        <a:srgbClr val="000000"/>
      </a:dk1>
      <a:lt1>
        <a:sysClr val="window" lastClr="FFFFFF"/>
      </a:lt1>
      <a:dk2>
        <a:srgbClr val="041E41"/>
      </a:dk2>
      <a:lt2>
        <a:srgbClr val="FF8300"/>
      </a:lt2>
      <a:accent1>
        <a:srgbClr val="041E62"/>
      </a:accent1>
      <a:accent2>
        <a:srgbClr val="041E41"/>
      </a:accent2>
      <a:accent3>
        <a:srgbClr val="FF6700"/>
      </a:accent3>
      <a:accent4>
        <a:srgbClr val="8B8D8D"/>
      </a:accent4>
      <a:accent5>
        <a:srgbClr val="808080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_03_ppt_template_04" id="{34477432-863A-3340-B09C-4E73FDFD11AD}" vid="{3DC617D2-E998-3F41-9F93-8EFC5D421F99}"/>
    </a:ext>
  </a:extLst>
</a:theme>
</file>

<file path=ppt/theme/theme4.xml><?xml version="1.0" encoding="utf-8"?>
<a:theme xmlns:a="http://schemas.openxmlformats.org/drawingml/2006/main" name="Interweave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901CB64F34748820D7622B2DC1099" ma:contentTypeVersion="14" ma:contentTypeDescription="Create a new document." ma:contentTypeScope="" ma:versionID="9d1a72ec117b28739ccde46753b0416a">
  <xsd:schema xmlns:xsd="http://www.w3.org/2001/XMLSchema" xmlns:xs="http://www.w3.org/2001/XMLSchema" xmlns:p="http://schemas.microsoft.com/office/2006/metadata/properties" xmlns:ns3="6eb65eab-36d2-40bf-8746-f1ccdf18a027" xmlns:ns4="612073b8-d1b1-4477-8b4c-c67241c7bdca" targetNamespace="http://schemas.microsoft.com/office/2006/metadata/properties" ma:root="true" ma:fieldsID="c8f4baf6bbd1aca39126aa9122485274" ns3:_="" ns4:_="">
    <xsd:import namespace="6eb65eab-36d2-40bf-8746-f1ccdf18a027"/>
    <xsd:import namespace="612073b8-d1b1-4477-8b4c-c67241c7bd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5eab-36d2-40bf-8746-f1ccdf18a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073b8-d1b1-4477-8b4c-c67241c7b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57CAD0-8A61-4EEF-A69E-F00EED1EF4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806BFD-FBE9-4AD9-94AC-44EB0582A4A8}">
  <ds:schemaRefs>
    <ds:schemaRef ds:uri="http://schemas.microsoft.com/office/infopath/2007/PartnerControls"/>
    <ds:schemaRef ds:uri="http://schemas.microsoft.com/office/2006/documentManagement/types"/>
    <ds:schemaRef ds:uri="6eb65eab-36d2-40bf-8746-f1ccdf18a027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612073b8-d1b1-4477-8b4c-c67241c7bdc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6B57C8D-69EC-4B13-82D0-75CC4D94E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b65eab-36d2-40bf-8746-f1ccdf18a027"/>
    <ds:schemaRef ds:uri="612073b8-d1b1-4477-8b4c-c67241c7bd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51660</TotalTime>
  <Words>1157</Words>
  <Application>Microsoft Office PowerPoint</Application>
  <PresentationFormat>Widescreen</PresentationFormat>
  <Paragraphs>199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Franklin Gothic Book</vt:lpstr>
      <vt:lpstr>Franklin Gothic Medium</vt:lpstr>
      <vt:lpstr>Neue Haas Grotesk Text Pro</vt:lpstr>
      <vt:lpstr>Times New Roman</vt:lpstr>
      <vt:lpstr>Wingdings</vt:lpstr>
      <vt:lpstr>Crop</vt:lpstr>
      <vt:lpstr>1_Crop</vt:lpstr>
      <vt:lpstr>1_Office Theme</vt:lpstr>
      <vt:lpstr>InterweaveVTI</vt:lpstr>
      <vt:lpstr>Lessons Learned:  ComputinG Alliance of Hispanic-Serving Institutions   May 15, 2023</vt:lpstr>
      <vt:lpstr>Eddie Bernice Johnson INCLUDES Initiative </vt:lpstr>
      <vt:lpstr>Alliance Overview</vt:lpstr>
      <vt:lpstr>CAHSI’s Growth over the years</vt:lpstr>
      <vt:lpstr>PowerPoint Presentation</vt:lpstr>
      <vt:lpstr>PowerPoint Presentation</vt:lpstr>
      <vt:lpstr>Collaborative Infrastructure Design Elements</vt:lpstr>
      <vt:lpstr>Role of the Backbone</vt:lpstr>
      <vt:lpstr>Backbone and Regional Visioning Documents:   Operationalizing Goals and Strategic Actions</vt:lpstr>
      <vt:lpstr>     </vt:lpstr>
      <vt:lpstr>Leadership and Communication </vt:lpstr>
      <vt:lpstr>Common Measures  </vt:lpstr>
      <vt:lpstr>Reporting Mechanism:   CAHSI Engage Tool </vt:lpstr>
      <vt:lpstr>Data Dashboard</vt:lpstr>
      <vt:lpstr>PowerPoint Presentation</vt:lpstr>
      <vt:lpstr>Dissemination: CAHSI Library 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Alliance of Hispanic-Serving Institutions   August 18, 2020</dc:title>
  <dc:creator>Gates, Ann;Anne-Marie Nunez</dc:creator>
  <cp:lastModifiedBy>Gates, Ann</cp:lastModifiedBy>
  <cp:revision>84</cp:revision>
  <dcterms:created xsi:type="dcterms:W3CDTF">2020-08-18T03:13:28Z</dcterms:created>
  <dcterms:modified xsi:type="dcterms:W3CDTF">2023-05-16T14:56:12Z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0x010100E3A901CB64F34748820D7622B2DC1099</vt:lpwstr>
  </property>
  <property fmtid="{D5CDD505-2E9C-101B-9397-08002B2CF9AE}" pid="3" name="MSIP_Label_b73649dc-6fee-4eb8-a128-734c3c842ea8_Enabled">
    <vt:lpwstr>true</vt:lpwstr>
  </property>
  <property fmtid="{D5CDD505-2E9C-101B-9397-08002B2CF9AE}" pid="4" name="MSIP_Label_b73649dc-6fee-4eb8-a128-734c3c842ea8_SetDate">
    <vt:lpwstr>2023-05-11T02:39:07Z</vt:lpwstr>
  </property>
  <property fmtid="{D5CDD505-2E9C-101B-9397-08002B2CF9AE}" pid="5" name="MSIP_Label_b73649dc-6fee-4eb8-a128-734c3c842ea8_Method">
    <vt:lpwstr>Standard</vt:lpwstr>
  </property>
  <property fmtid="{D5CDD505-2E9C-101B-9397-08002B2CF9AE}" pid="6" name="MSIP_Label_b73649dc-6fee-4eb8-a128-734c3c842ea8_Name">
    <vt:lpwstr>defa4170-0d19-0005-0004-bc88714345d2</vt:lpwstr>
  </property>
  <property fmtid="{D5CDD505-2E9C-101B-9397-08002B2CF9AE}" pid="7" name="MSIP_Label_b73649dc-6fee-4eb8-a128-734c3c842ea8_SiteId">
    <vt:lpwstr>857c21d2-1a16-43a4-90cf-d57f3fab9d2f</vt:lpwstr>
  </property>
  <property fmtid="{D5CDD505-2E9C-101B-9397-08002B2CF9AE}" pid="8" name="MSIP_Label_b73649dc-6fee-4eb8-a128-734c3c842ea8_ActionId">
    <vt:lpwstr>3bf3a26b-12a5-47f2-a8e8-993e2b4521fd</vt:lpwstr>
  </property>
  <property fmtid="{D5CDD505-2E9C-101B-9397-08002B2CF9AE}" pid="9" name="MSIP_Label_b73649dc-6fee-4eb8-a128-734c3c842ea8_ContentBits">
    <vt:lpwstr>0</vt:lpwstr>
  </property>
</Properties>
</file>